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59"/>
  </p:notesMasterIdLst>
  <p:handoutMasterIdLst>
    <p:handoutMasterId r:id="rId60"/>
  </p:handoutMasterIdLst>
  <p:sldIdLst>
    <p:sldId id="256" r:id="rId4"/>
    <p:sldId id="550" r:id="rId5"/>
    <p:sldId id="551" r:id="rId6"/>
    <p:sldId id="552" r:id="rId7"/>
    <p:sldId id="553" r:id="rId8"/>
    <p:sldId id="276" r:id="rId9"/>
    <p:sldId id="319" r:id="rId10"/>
    <p:sldId id="277" r:id="rId11"/>
    <p:sldId id="320" r:id="rId12"/>
    <p:sldId id="522" r:id="rId13"/>
    <p:sldId id="454" r:id="rId14"/>
    <p:sldId id="456" r:id="rId15"/>
    <p:sldId id="532" r:id="rId16"/>
    <p:sldId id="533" r:id="rId17"/>
    <p:sldId id="455" r:id="rId18"/>
    <p:sldId id="457" r:id="rId19"/>
    <p:sldId id="459" r:id="rId20"/>
    <p:sldId id="461" r:id="rId21"/>
    <p:sldId id="460" r:id="rId22"/>
    <p:sldId id="325" r:id="rId23"/>
    <p:sldId id="326" r:id="rId24"/>
    <p:sldId id="401" r:id="rId25"/>
    <p:sldId id="329" r:id="rId26"/>
    <p:sldId id="402" r:id="rId27"/>
    <p:sldId id="331" r:id="rId28"/>
    <p:sldId id="404" r:id="rId29"/>
    <p:sldId id="333" r:id="rId30"/>
    <p:sldId id="405" r:id="rId31"/>
    <p:sldId id="534" r:id="rId32"/>
    <p:sldId id="535" r:id="rId33"/>
    <p:sldId id="536" r:id="rId34"/>
    <p:sldId id="327" r:id="rId35"/>
    <p:sldId id="357" r:id="rId36"/>
    <p:sldId id="400" r:id="rId37"/>
    <p:sldId id="549" r:id="rId38"/>
    <p:sldId id="332" r:id="rId39"/>
    <p:sldId id="303" r:id="rId40"/>
    <p:sldId id="539" r:id="rId41"/>
    <p:sldId id="538" r:id="rId42"/>
    <p:sldId id="376" r:id="rId43"/>
    <p:sldId id="379" r:id="rId44"/>
    <p:sldId id="380" r:id="rId45"/>
    <p:sldId id="490" r:id="rId46"/>
    <p:sldId id="360" r:id="rId47"/>
    <p:sldId id="368" r:id="rId48"/>
    <p:sldId id="369" r:id="rId49"/>
    <p:sldId id="361" r:id="rId50"/>
    <p:sldId id="512" r:id="rId51"/>
    <p:sldId id="540" r:id="rId52"/>
    <p:sldId id="542" r:id="rId53"/>
    <p:sldId id="545" r:id="rId54"/>
    <p:sldId id="546" r:id="rId55"/>
    <p:sldId id="544" r:id="rId56"/>
    <p:sldId id="513" r:id="rId57"/>
    <p:sldId id="514" r:id="rId58"/>
  </p:sldIdLst>
  <p:sldSz cx="9144000" cy="6858000" type="screen4x3"/>
  <p:notesSz cx="6794500" cy="9918700"/>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233" autoAdjust="0"/>
    <p:restoredTop sz="96547" autoAdjust="0"/>
  </p:normalViewPr>
  <p:slideViewPr>
    <p:cSldViewPr>
      <p:cViewPr>
        <p:scale>
          <a:sx n="100" d="100"/>
          <a:sy n="100" d="100"/>
        </p:scale>
        <p:origin x="-2166" y="-60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23/04/2013</a:t>
            </a:fld>
            <a:endParaRPr lang="en-GB" dirty="0"/>
          </a:p>
        </p:txBody>
      </p:sp>
      <p:sp>
        <p:nvSpPr>
          <p:cNvPr id="4" name="Footer Placeholder 3"/>
          <p:cNvSpPr>
            <a:spLocks noGrp="1"/>
          </p:cNvSpPr>
          <p:nvPr>
            <p:ph type="ftr" sz="quarter" idx="2"/>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23/04/2013</a:t>
            </a:fld>
            <a:endParaRPr lang="en-GB" dirty="0"/>
          </a:p>
        </p:txBody>
      </p:sp>
      <p:sp>
        <p:nvSpPr>
          <p:cNvPr id="4" name="Slide Image Placeholder 3"/>
          <p:cNvSpPr>
            <a:spLocks noGrp="1" noRot="1" noChangeAspect="1"/>
          </p:cNvSpPr>
          <p:nvPr>
            <p:ph type="sldImg" idx="2"/>
          </p:nvPr>
        </p:nvSpPr>
        <p:spPr>
          <a:xfrm>
            <a:off x="919163" y="744538"/>
            <a:ext cx="4956175" cy="371792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1383"/>
            <a:ext cx="5435600" cy="4463415"/>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- 5</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As long as the CM adds the ‘team’ to the requisition request you will be able to view all non-completed requisitions by team in the company views created below in the ‘activities’ menu</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844" y="2564904"/>
            <a:ext cx="5400600" cy="339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5013176"/>
            <a:ext cx="8856984" cy="155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990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92896"/>
            <a:ext cx="8229600" cy="1143000"/>
          </a:xfrm>
        </p:spPr>
        <p:txBody>
          <a:bodyPr/>
          <a:lstStyle/>
          <a:p>
            <a:r>
              <a:rPr lang="en-GB" sz="3600" dirty="0" smtClean="0"/>
              <a:t>Team Leaders: Production</a:t>
            </a:r>
            <a:br>
              <a:rPr lang="en-GB" sz="3600" dirty="0" smtClean="0"/>
            </a:br>
            <a:r>
              <a:rPr lang="en-GB" sz="3600" dirty="0" smtClean="0"/>
              <a:t/>
            </a:r>
            <a:br>
              <a:rPr lang="en-GB" sz="3600" dirty="0" smtClean="0"/>
            </a:br>
            <a:r>
              <a:rPr lang="en-GB" sz="3600" dirty="0"/>
              <a:t>Scheduling jobs to your team…</a:t>
            </a:r>
          </a:p>
        </p:txBody>
      </p:sp>
    </p:spTree>
    <p:extLst>
      <p:ext uri="{BB962C8B-B14F-4D97-AF65-F5344CB8AC3E}">
        <p14:creationId xmlns:p14="http://schemas.microsoft.com/office/powerpoint/2010/main" val="196320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Log into this version of Synergist:</a:t>
            </a:r>
            <a:br>
              <a:rPr lang="en-GB" sz="3600" dirty="0"/>
            </a:br>
            <a:endParaRPr lang="en-GB" sz="36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34" y="1124744"/>
            <a:ext cx="7788301" cy="41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851920" y="2939163"/>
            <a:ext cx="25922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60232" y="2564904"/>
            <a:ext cx="1584176" cy="369332"/>
          </a:xfrm>
          <a:prstGeom prst="rect">
            <a:avLst/>
          </a:prstGeom>
          <a:solidFill>
            <a:schemeClr val="bg1"/>
          </a:solidFill>
        </p:spPr>
        <p:txBody>
          <a:bodyPr wrap="square" rtlCol="0">
            <a:spAutoFit/>
          </a:bodyPr>
          <a:lstStyle/>
          <a:p>
            <a:r>
              <a:rPr lang="en-GB" dirty="0" smtClean="0">
                <a:latin typeface="Tahoma" pitchFamily="34" charset="0"/>
                <a:ea typeface="Tahoma" pitchFamily="34" charset="0"/>
                <a:cs typeface="Tahoma" pitchFamily="34" charset="0"/>
              </a:rPr>
              <a:t>CLICK HERE!</a:t>
            </a:r>
            <a:endParaRPr lang="en-GB"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861379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Another team view….</a:t>
            </a:r>
            <a:endParaRPr lang="en-GB" dirty="0"/>
          </a:p>
        </p:txBody>
      </p:sp>
      <p:sp>
        <p:nvSpPr>
          <p:cNvPr id="3" name="Content Placeholder 1"/>
          <p:cNvSpPr>
            <a:spLocks noGrp="1"/>
          </p:cNvSpPr>
          <p:nvPr>
            <p:ph sz="quarter" idx="10"/>
          </p:nvPr>
        </p:nvSpPr>
        <p:spPr>
          <a:xfrm>
            <a:off x="467544" y="1052736"/>
            <a:ext cx="8207375" cy="4032374"/>
          </a:xfrm>
        </p:spPr>
        <p:txBody>
          <a:bodyPr/>
          <a:lstStyle/>
          <a:p>
            <a:pPr marL="0" indent="0">
              <a:buNone/>
            </a:pPr>
            <a:endParaRPr lang="en-GB" sz="800" dirty="0" smtClean="0"/>
          </a:p>
          <a:p>
            <a:r>
              <a:rPr lang="en-GB" sz="2000" b="0" dirty="0" smtClean="0"/>
              <a:t>To see outstanding requisitions for just your team in one view, follow these instructions…..</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984276"/>
            <a:ext cx="5538514" cy="364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44208" y="2132856"/>
            <a:ext cx="2376264" cy="3046988"/>
          </a:xfrm>
          <a:prstGeom prst="rect">
            <a:avLst/>
          </a:prstGeom>
          <a:noFill/>
        </p:spPr>
        <p:txBody>
          <a:bodyPr wrap="square" rtlCol="0">
            <a:spAutoFit/>
          </a:bodyPr>
          <a:lstStyle/>
          <a:p>
            <a:pPr marL="285750" indent="-285750">
              <a:buFont typeface="Arial" pitchFamily="34" charset="0"/>
              <a:buChar char="•"/>
            </a:pPr>
            <a:r>
              <a:rPr lang="en-GB" sz="1600" dirty="0" smtClean="0"/>
              <a:t>Click on activities on the left handed column</a:t>
            </a:r>
          </a:p>
          <a:p>
            <a:pPr marL="285750" indent="-285750">
              <a:buFont typeface="Arial" pitchFamily="34" charset="0"/>
              <a:buChar char="•"/>
            </a:pPr>
            <a:r>
              <a:rPr lang="en-GB" sz="1600" dirty="0" smtClean="0"/>
              <a:t>Then click on “open activities view”</a:t>
            </a:r>
          </a:p>
          <a:p>
            <a:pPr marL="285750" indent="-285750">
              <a:buFont typeface="Arial" pitchFamily="34" charset="0"/>
              <a:buChar char="•"/>
            </a:pPr>
            <a:r>
              <a:rPr lang="en-GB" sz="1600" dirty="0" smtClean="0"/>
              <a:t>Then Company views – HTML, design, deployment etc. for outstanding requisitions</a:t>
            </a:r>
            <a:endParaRPr lang="en-GB" sz="1600" dirty="0"/>
          </a:p>
        </p:txBody>
      </p:sp>
      <p:cxnSp>
        <p:nvCxnSpPr>
          <p:cNvPr id="6" name="Straight Arrow Connector 5"/>
          <p:cNvCxnSpPr/>
          <p:nvPr/>
        </p:nvCxnSpPr>
        <p:spPr>
          <a:xfrm>
            <a:off x="107504" y="3212976"/>
            <a:ext cx="504056"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5856" y="1662137"/>
            <a:ext cx="0" cy="64427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55976" y="3501008"/>
            <a:ext cx="78370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4801" y="2812286"/>
            <a:ext cx="332142" cy="369332"/>
          </a:xfrm>
          <a:prstGeom prst="rect">
            <a:avLst/>
          </a:prstGeom>
          <a:noFill/>
        </p:spPr>
        <p:txBody>
          <a:bodyPr wrap="none" rtlCol="0">
            <a:spAutoFit/>
          </a:bodyPr>
          <a:lstStyle/>
          <a:p>
            <a:r>
              <a:rPr lang="en-GB" dirty="0" smtClean="0"/>
              <a:t>1</a:t>
            </a:r>
            <a:endParaRPr lang="en-GB" dirty="0"/>
          </a:p>
        </p:txBody>
      </p:sp>
      <p:sp>
        <p:nvSpPr>
          <p:cNvPr id="15" name="TextBox 14"/>
          <p:cNvSpPr txBox="1"/>
          <p:nvPr/>
        </p:nvSpPr>
        <p:spPr>
          <a:xfrm>
            <a:off x="3286754" y="1607328"/>
            <a:ext cx="332142" cy="369332"/>
          </a:xfrm>
          <a:prstGeom prst="rect">
            <a:avLst/>
          </a:prstGeom>
          <a:noFill/>
        </p:spPr>
        <p:txBody>
          <a:bodyPr wrap="none" rtlCol="0">
            <a:spAutoFit/>
          </a:bodyPr>
          <a:lstStyle/>
          <a:p>
            <a:r>
              <a:rPr lang="en-GB" dirty="0" smtClean="0"/>
              <a:t>2</a:t>
            </a:r>
            <a:endParaRPr lang="en-GB" dirty="0"/>
          </a:p>
        </p:txBody>
      </p:sp>
      <p:sp>
        <p:nvSpPr>
          <p:cNvPr id="16" name="TextBox 15"/>
          <p:cNvSpPr txBox="1"/>
          <p:nvPr/>
        </p:nvSpPr>
        <p:spPr>
          <a:xfrm>
            <a:off x="5139680" y="3316342"/>
            <a:ext cx="332142"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3511033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Team View….</a:t>
            </a:r>
            <a:endParaRPr lang="en-GB" dirty="0"/>
          </a:p>
        </p:txBody>
      </p:sp>
      <p:sp>
        <p:nvSpPr>
          <p:cNvPr id="3" name="Content Placeholder 2"/>
          <p:cNvSpPr>
            <a:spLocks noGrp="1"/>
          </p:cNvSpPr>
          <p:nvPr>
            <p:ph sz="quarter" idx="10"/>
          </p:nvPr>
        </p:nvSpPr>
        <p:spPr/>
        <p:txBody>
          <a:bodyPr/>
          <a:lstStyle/>
          <a:p>
            <a:r>
              <a:rPr lang="en-GB" sz="1600" dirty="0" smtClean="0"/>
              <a:t>Following the instructions from the previous slide this is the view you will see.</a:t>
            </a:r>
            <a:endParaRPr lang="en-GB"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988840"/>
            <a:ext cx="5879572" cy="406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25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the live jobs…</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12776"/>
            <a:ext cx="7517596" cy="396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907704" y="3398798"/>
            <a:ext cx="2318638" cy="646331"/>
          </a:xfrm>
          <a:prstGeom prst="rect">
            <a:avLst/>
          </a:prstGeom>
          <a:noFill/>
        </p:spPr>
        <p:txBody>
          <a:bodyPr wrap="square" rtlCol="0">
            <a:spAutoFit/>
          </a:bodyPr>
          <a:lstStyle/>
          <a:p>
            <a:r>
              <a:rPr lang="en-GB" dirty="0" smtClean="0"/>
              <a:t>Step 1. Click on Time &amp; expenses</a:t>
            </a:r>
            <a:endParaRPr lang="en-GB" dirty="0"/>
          </a:p>
        </p:txBody>
      </p:sp>
      <p:cxnSp>
        <p:nvCxnSpPr>
          <p:cNvPr id="8" name="Straight Arrow Connector 7"/>
          <p:cNvCxnSpPr/>
          <p:nvPr/>
        </p:nvCxnSpPr>
        <p:spPr>
          <a:xfrm flipH="1">
            <a:off x="1475656" y="3717032"/>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7704" y="4509120"/>
            <a:ext cx="2318638" cy="646331"/>
          </a:xfrm>
          <a:prstGeom prst="rect">
            <a:avLst/>
          </a:prstGeom>
          <a:noFill/>
        </p:spPr>
        <p:txBody>
          <a:bodyPr wrap="square" rtlCol="0">
            <a:spAutoFit/>
          </a:bodyPr>
          <a:lstStyle/>
          <a:p>
            <a:r>
              <a:rPr lang="en-GB" dirty="0" smtClean="0"/>
              <a:t>Step 2. Click on Calendar bookings</a:t>
            </a:r>
            <a:endParaRPr lang="en-GB" dirty="0"/>
          </a:p>
        </p:txBody>
      </p:sp>
      <p:cxnSp>
        <p:nvCxnSpPr>
          <p:cNvPr id="11" name="Straight Arrow Connector 10"/>
          <p:cNvCxnSpPr/>
          <p:nvPr/>
        </p:nvCxnSpPr>
        <p:spPr>
          <a:xfrm flipH="1">
            <a:off x="1475656" y="4827354"/>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7732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Finding the live jobs…</a:t>
            </a:r>
            <a:endParaRPr lang="en-GB"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986"/>
          <a:stretch/>
        </p:blipFill>
        <p:spPr bwMode="auto">
          <a:xfrm>
            <a:off x="384378" y="1262922"/>
            <a:ext cx="8076054" cy="36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763688" y="2852936"/>
            <a:ext cx="0"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99592" y="1988840"/>
            <a:ext cx="5400600" cy="923330"/>
          </a:xfrm>
          <a:prstGeom prst="rect">
            <a:avLst/>
          </a:prstGeom>
          <a:solidFill>
            <a:srgbClr val="E00000">
              <a:alpha val="70000"/>
            </a:srgbClr>
          </a:solidFill>
        </p:spPr>
        <p:txBody>
          <a:bodyPr wrap="square" rtlCol="0">
            <a:spAutoFit/>
          </a:bodyPr>
          <a:lstStyle/>
          <a:p>
            <a:r>
              <a:rPr lang="en-GB" b="1" dirty="0" smtClean="0">
                <a:latin typeface="Tahoma" pitchFamily="34" charset="0"/>
                <a:ea typeface="Tahoma" pitchFamily="34" charset="0"/>
                <a:cs typeface="Tahoma" pitchFamily="34" charset="0"/>
              </a:rPr>
              <a:t>Double click in the top bar next to the word “client” to ensure all jobs that need to be scheduled show at the top…</a:t>
            </a:r>
            <a:endParaRPr lang="en-GB" b="1" dirty="0">
              <a:latin typeface="Tahoma" pitchFamily="34" charset="0"/>
              <a:ea typeface="Tahoma" pitchFamily="34" charset="0"/>
              <a:cs typeface="Tahoma" pitchFamily="34" charset="0"/>
            </a:endParaRPr>
          </a:p>
        </p:txBody>
      </p:sp>
      <p:sp>
        <p:nvSpPr>
          <p:cNvPr id="7" name="TextBox 6"/>
          <p:cNvSpPr txBox="1"/>
          <p:nvPr/>
        </p:nvSpPr>
        <p:spPr>
          <a:xfrm>
            <a:off x="384378" y="5051716"/>
            <a:ext cx="8076054" cy="738664"/>
          </a:xfrm>
          <a:prstGeom prst="rect">
            <a:avLst/>
          </a:prstGeom>
          <a:noFill/>
        </p:spPr>
        <p:txBody>
          <a:bodyPr wrap="square" rtlCol="0">
            <a:spAutoFit/>
          </a:bodyPr>
          <a:lstStyle/>
          <a:p>
            <a:r>
              <a:rPr lang="en-GB" sz="1400" dirty="0" smtClean="0">
                <a:latin typeface="Tahoma" pitchFamily="34" charset="0"/>
                <a:ea typeface="Tahoma" pitchFamily="34" charset="0"/>
                <a:cs typeface="Tahoma" pitchFamily="34" charset="0"/>
              </a:rPr>
              <a:t>Jobs that have an exclamation mark against them are outstanding and </a:t>
            </a:r>
          </a:p>
          <a:p>
            <a:r>
              <a:rPr lang="en-GB" sz="1400" dirty="0" smtClean="0">
                <a:latin typeface="Tahoma" pitchFamily="34" charset="0"/>
                <a:ea typeface="Tahoma" pitchFamily="34" charset="0"/>
                <a:cs typeface="Tahoma" pitchFamily="34" charset="0"/>
              </a:rPr>
              <a:t>need to be allocated to one of your team members. The exclamation mark </a:t>
            </a:r>
          </a:p>
          <a:p>
            <a:r>
              <a:rPr lang="en-GB" sz="1400" dirty="0" smtClean="0">
                <a:latin typeface="Tahoma" pitchFamily="34" charset="0"/>
                <a:ea typeface="Tahoma" pitchFamily="34" charset="0"/>
                <a:cs typeface="Tahoma" pitchFamily="34" charset="0"/>
              </a:rPr>
              <a:t>is a “requisition”</a:t>
            </a:r>
            <a:endParaRPr lang="en-GB" sz="1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33907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the requisition…</a:t>
            </a:r>
          </a:p>
        </p:txBody>
      </p:sp>
      <p:sp>
        <p:nvSpPr>
          <p:cNvPr id="3" name="Content Placeholder 2"/>
          <p:cNvSpPr>
            <a:spLocks noGrp="1"/>
          </p:cNvSpPr>
          <p:nvPr>
            <p:ph sz="quarter" idx="10"/>
          </p:nvPr>
        </p:nvSpPr>
        <p:spPr>
          <a:xfrm>
            <a:off x="454078" y="1340768"/>
            <a:ext cx="8207375" cy="3816350"/>
          </a:xfrm>
        </p:spPr>
        <p:txBody>
          <a:bodyPr/>
          <a:lstStyle/>
          <a:p>
            <a:r>
              <a:rPr lang="en-GB" sz="1800" dirty="0" smtClean="0"/>
              <a:t>Right click on the exclamation mark to “open the requisition”</a:t>
            </a:r>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79512" y="1844823"/>
            <a:ext cx="5760639" cy="422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00192" y="1844824"/>
            <a:ext cx="2664296" cy="2862322"/>
          </a:xfrm>
          <a:prstGeom prst="rect">
            <a:avLst/>
          </a:prstGeom>
          <a:noFill/>
        </p:spPr>
        <p:txBody>
          <a:bodyPr wrap="square" rtlCol="0">
            <a:spAutoFit/>
          </a:bodyPr>
          <a:lstStyle/>
          <a:p>
            <a:pPr marL="285750" indent="-285750">
              <a:buFont typeface="Arial" pitchFamily="34" charset="0"/>
              <a:buChar char="•"/>
            </a:pPr>
            <a:r>
              <a:rPr lang="en-GB" dirty="0" smtClean="0">
                <a:latin typeface="Tahoma" pitchFamily="34" charset="0"/>
                <a:ea typeface="Tahoma" pitchFamily="34" charset="0"/>
                <a:cs typeface="Tahoma" pitchFamily="34" charset="0"/>
              </a:rPr>
              <a:t>Here you will find all details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Which CM</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Where the brief/assets are saved</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Priority</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Note: there will be no attachments. The brief will be kept in assets on the server as </a:t>
            </a:r>
            <a:r>
              <a:rPr lang="en-GB" sz="1400" dirty="0">
                <a:solidFill>
                  <a:srgbClr val="FF0000"/>
                </a:solidFill>
                <a:latin typeface="Tahoma" pitchFamily="34" charset="0"/>
                <a:ea typeface="Tahoma" pitchFamily="34" charset="0"/>
                <a:cs typeface="Tahoma" pitchFamily="34" charset="0"/>
              </a:rPr>
              <a:t>p</a:t>
            </a:r>
            <a:r>
              <a:rPr lang="en-GB" sz="1400" dirty="0" smtClean="0">
                <a:solidFill>
                  <a:srgbClr val="FF0000"/>
                </a:solidFill>
                <a:latin typeface="Tahoma" pitchFamily="34" charset="0"/>
                <a:ea typeface="Tahoma" pitchFamily="34" charset="0"/>
                <a:cs typeface="Tahoma" pitchFamily="34" charset="0"/>
              </a:rPr>
              <a:t>er the current process.</a:t>
            </a:r>
          </a:p>
          <a:p>
            <a:pPr marL="285750" indent="-285750">
              <a:buFont typeface="Arial" pitchFamily="34" charset="0"/>
              <a:buChar char="•"/>
            </a:pPr>
            <a:endParaRPr lang="en-GB" dirty="0"/>
          </a:p>
        </p:txBody>
      </p:sp>
    </p:spTree>
    <p:extLst>
      <p:ext uri="{BB962C8B-B14F-4D97-AF65-F5344CB8AC3E}">
        <p14:creationId xmlns:p14="http://schemas.microsoft.com/office/powerpoint/2010/main" val="2286729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GB" dirty="0" smtClean="0"/>
              <a:t>Scheduling the job: Step 2</a:t>
            </a:r>
            <a:endParaRPr lang="en-GB" dirty="0"/>
          </a:p>
        </p:txBody>
      </p:sp>
      <p:sp>
        <p:nvSpPr>
          <p:cNvPr id="3" name="Content Placeholder 2"/>
          <p:cNvSpPr>
            <a:spLocks noGrp="1"/>
          </p:cNvSpPr>
          <p:nvPr>
            <p:ph sz="quarter" idx="10"/>
          </p:nvPr>
        </p:nvSpPr>
        <p:spPr>
          <a:xfrm>
            <a:off x="467544" y="1124744"/>
            <a:ext cx="8207375" cy="3816350"/>
          </a:xfrm>
        </p:spPr>
        <p:txBody>
          <a:bodyPr/>
          <a:lstStyle/>
          <a:p>
            <a:pPr marL="0" indent="0">
              <a:buNone/>
            </a:pPr>
            <a:r>
              <a:rPr lang="en-GB" sz="1800" dirty="0" smtClean="0"/>
              <a:t>Now you need to drag and drop the job into the team members calendar as follows:</a:t>
            </a:r>
          </a:p>
          <a:p>
            <a:pPr marL="0" indent="0">
              <a:buNone/>
            </a:pPr>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112" y="1844824"/>
            <a:ext cx="6336704" cy="341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32240" y="1811802"/>
            <a:ext cx="2304256" cy="4031873"/>
          </a:xfrm>
          <a:prstGeom prst="rect">
            <a:avLst/>
          </a:prstGeom>
          <a:noFill/>
        </p:spPr>
        <p:txBody>
          <a:bodyPr wrap="square" rtlCol="0">
            <a:spAutoFit/>
          </a:bodyPr>
          <a:lstStyle/>
          <a:p>
            <a:pPr marL="285750" indent="-285750">
              <a:buFont typeface="Arial" pitchFamily="34" charset="0"/>
              <a:buChar char="•"/>
            </a:pPr>
            <a:r>
              <a:rPr lang="en-GB" sz="1600" dirty="0" smtClean="0">
                <a:latin typeface="Tahoma" pitchFamily="34" charset="0"/>
                <a:ea typeface="Tahoma" pitchFamily="34" charset="0"/>
                <a:cs typeface="Tahoma" pitchFamily="34" charset="0"/>
              </a:rPr>
              <a:t>Click on the job, so that it is highlighted</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Then drag and drop to the person above in your team</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As you can see Ben now has the time allocated against him and will have been sent a job alert email</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And below the job now has a green tick against it which means it has been dealt with</a:t>
            </a:r>
            <a:endParaRPr lang="en-GB" sz="1600" dirty="0">
              <a:latin typeface="Tahoma" pitchFamily="34" charset="0"/>
              <a:ea typeface="Tahoma" pitchFamily="34" charset="0"/>
              <a:cs typeface="Tahoma" pitchFamily="34" charset="0"/>
            </a:endParaRPr>
          </a:p>
        </p:txBody>
      </p:sp>
      <p:sp>
        <p:nvSpPr>
          <p:cNvPr id="7" name="TextBox 6"/>
          <p:cNvSpPr txBox="1"/>
          <p:nvPr/>
        </p:nvSpPr>
        <p:spPr>
          <a:xfrm>
            <a:off x="303169" y="5351232"/>
            <a:ext cx="3416320" cy="369332"/>
          </a:xfrm>
          <a:prstGeom prst="rect">
            <a:avLst/>
          </a:prstGeom>
          <a:noFill/>
        </p:spPr>
        <p:txBody>
          <a:bodyPr wrap="none" rtlCol="0">
            <a:spAutoFit/>
          </a:bodyPr>
          <a:lstStyle/>
          <a:p>
            <a:r>
              <a:rPr lang="en-GB" b="1" dirty="0" smtClean="0">
                <a:solidFill>
                  <a:srgbClr val="FF0000"/>
                </a:solidFill>
                <a:latin typeface="Tahoma" pitchFamily="34" charset="0"/>
                <a:ea typeface="Tahoma" pitchFamily="34" charset="0"/>
                <a:cs typeface="Tahoma" pitchFamily="34" charset="0"/>
              </a:rPr>
              <a:t>The job can now be started!</a:t>
            </a:r>
            <a:endParaRPr lang="en-GB" b="1" dirty="0">
              <a:solidFill>
                <a:srgbClr val="FF0000"/>
              </a:solidFill>
              <a:latin typeface="Tahoma" pitchFamily="34" charset="0"/>
              <a:ea typeface="Tahoma" pitchFamily="34" charset="0"/>
              <a:cs typeface="Tahoma" pitchFamily="34" charset="0"/>
            </a:endParaRPr>
          </a:p>
        </p:txBody>
      </p:sp>
      <p:cxnSp>
        <p:nvCxnSpPr>
          <p:cNvPr id="21" name="Straight Connector 20"/>
          <p:cNvCxnSpPr/>
          <p:nvPr/>
        </p:nvCxnSpPr>
        <p:spPr>
          <a:xfrm>
            <a:off x="3376464" y="1579105"/>
            <a:ext cx="4219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96336" y="1579105"/>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81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the job: Step 1</a:t>
            </a:r>
            <a:endParaRPr lang="en-GB" dirty="0"/>
          </a:p>
        </p:txBody>
      </p:sp>
      <p:sp>
        <p:nvSpPr>
          <p:cNvPr id="3" name="Content Placeholder 2"/>
          <p:cNvSpPr>
            <a:spLocks noGrp="1"/>
          </p:cNvSpPr>
          <p:nvPr>
            <p:ph sz="quarter" idx="10"/>
          </p:nvPr>
        </p:nvSpPr>
        <p:spPr>
          <a:xfrm>
            <a:off x="454078" y="1340768"/>
            <a:ext cx="8207375" cy="3816350"/>
          </a:xfrm>
        </p:spPr>
        <p:txBody>
          <a:bodyPr/>
          <a:lstStyle/>
          <a:p>
            <a:pPr marL="0" indent="0">
              <a:buNone/>
            </a:pPr>
            <a:endParaRPr lang="en-GB" sz="1800" dirty="0" smtClean="0"/>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88639" y="1412776"/>
            <a:ext cx="588842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86561" y="1198200"/>
            <a:ext cx="2664296" cy="4893647"/>
          </a:xfrm>
          <a:prstGeom prst="rect">
            <a:avLst/>
          </a:prstGeom>
          <a:noFill/>
        </p:spPr>
        <p:txBody>
          <a:bodyPr wrap="square" rtlCol="0">
            <a:spAutoFit/>
          </a:bodyPr>
          <a:lstStyle/>
          <a:p>
            <a:pPr marL="285750" indent="-285750">
              <a:buFont typeface="Arial" pitchFamily="34" charset="0"/>
              <a:buChar char="•"/>
            </a:pPr>
            <a:r>
              <a:rPr lang="en-GB" sz="1400" dirty="0" smtClean="0">
                <a:latin typeface="Tahoma" pitchFamily="34" charset="0"/>
                <a:ea typeface="Tahoma" pitchFamily="34" charset="0"/>
                <a:cs typeface="Tahoma" pitchFamily="34" charset="0"/>
              </a:rPr>
              <a:t>Change the name of the owner to the person you want to schedule it to. An email will be send to them to inform them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Add yourself as a secondary owner so you receive an email update when complete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Andrew </a:t>
            </a:r>
            <a:r>
              <a:rPr lang="en-GB" sz="1400" dirty="0" err="1" smtClean="0">
                <a:solidFill>
                  <a:srgbClr val="FF0000"/>
                </a:solidFill>
                <a:latin typeface="Tahoma" pitchFamily="34" charset="0"/>
                <a:ea typeface="Tahoma" pitchFamily="34" charset="0"/>
                <a:cs typeface="Tahoma" pitchFamily="34" charset="0"/>
              </a:rPr>
              <a:t>Yau</a:t>
            </a:r>
            <a:r>
              <a:rPr lang="en-GB" sz="1400" dirty="0" smtClean="0">
                <a:solidFill>
                  <a:srgbClr val="FF0000"/>
                </a:solidFill>
                <a:latin typeface="Tahoma" pitchFamily="34" charset="0"/>
                <a:ea typeface="Tahoma" pitchFamily="34" charset="0"/>
                <a:cs typeface="Tahoma" pitchFamily="34" charset="0"/>
              </a:rPr>
              <a:t> and Carmen Quist have been added from QA team as well</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Check you agree with the “due” time. Talk to the CM if you need more time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both Tick boxes are checked in "alerts”</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Immediate alert</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On completion</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Then click OK!</a:t>
            </a:r>
          </a:p>
          <a:p>
            <a:pPr marL="285750" indent="-285750">
              <a:buFont typeface="Arial" pitchFamily="34" charset="0"/>
              <a:buChar char="•"/>
            </a:pPr>
            <a:endParaRPr lang="en-GB" dirty="0"/>
          </a:p>
        </p:txBody>
      </p:sp>
      <p:cxnSp>
        <p:nvCxnSpPr>
          <p:cNvPr id="6" name="Straight Arrow Connector 5"/>
          <p:cNvCxnSpPr/>
          <p:nvPr/>
        </p:nvCxnSpPr>
        <p:spPr>
          <a:xfrm flipH="1">
            <a:off x="4644008" y="1412776"/>
            <a:ext cx="180020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364088" y="2492896"/>
            <a:ext cx="1008112" cy="698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364088" y="3645024"/>
            <a:ext cx="1008112" cy="4044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220072" y="4049452"/>
            <a:ext cx="1368152" cy="8197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220072" y="3191543"/>
            <a:ext cx="1368152" cy="381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80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a:t>
            </a:r>
            <a:r>
              <a:rPr lang="en-US" dirty="0" smtClean="0"/>
              <a:t>timesheets</a:t>
            </a:r>
          </a:p>
        </p:txBody>
      </p:sp>
      <p:sp>
        <p:nvSpPr>
          <p:cNvPr id="2" name="Content Placeholder 1"/>
          <p:cNvSpPr>
            <a:spLocks noGrp="1"/>
          </p:cNvSpPr>
          <p:nvPr>
            <p:ph sz="quarter" idx="10"/>
          </p:nvPr>
        </p:nvSpPr>
        <p:spPr>
          <a:xfrm>
            <a:off x="348680" y="1268760"/>
            <a:ext cx="8207375" cy="4536430"/>
          </a:xfrm>
          <a:ln>
            <a:solidFill>
              <a:schemeClr val="accent1"/>
            </a:solidFill>
          </a:ln>
        </p:spPr>
        <p:txBody>
          <a:bodyPr/>
          <a:lstStyle/>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1556792"/>
            <a:ext cx="45406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2123728" y="3618732"/>
            <a:ext cx="288032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364089" y="3618732"/>
            <a:ext cx="2808312" cy="923330"/>
          </a:xfrm>
          <a:prstGeom prst="rect">
            <a:avLst/>
          </a:prstGeom>
          <a:noFill/>
        </p:spPr>
        <p:txBody>
          <a:bodyPr wrap="square" rtlCol="0">
            <a:spAutoFit/>
          </a:bodyPr>
          <a:lstStyle/>
          <a:p>
            <a:r>
              <a:rPr lang="en-GB" dirty="0" smtClean="0"/>
              <a:t>Click on the clock to start the automatic timer/stopwatch</a:t>
            </a:r>
            <a:endParaRPr lang="en-GB" dirty="0"/>
          </a:p>
        </p:txBody>
      </p:sp>
      <p:sp>
        <p:nvSpPr>
          <p:cNvPr id="7" name="TextBox 6"/>
          <p:cNvSpPr txBox="1"/>
          <p:nvPr/>
        </p:nvSpPr>
        <p:spPr>
          <a:xfrm>
            <a:off x="5395988" y="2674136"/>
            <a:ext cx="2808312" cy="923330"/>
          </a:xfrm>
          <a:prstGeom prst="rect">
            <a:avLst/>
          </a:prstGeom>
          <a:noFill/>
        </p:spPr>
        <p:txBody>
          <a:bodyPr wrap="square" rtlCol="0">
            <a:spAutoFit/>
          </a:bodyPr>
          <a:lstStyle/>
          <a:p>
            <a:r>
              <a:rPr lang="en-GB" dirty="0" smtClean="0"/>
              <a:t>Once you are happy with everything you can start the job!</a:t>
            </a:r>
            <a:endParaRPr lang="en-GB" dirty="0"/>
          </a:p>
        </p:txBody>
      </p:sp>
    </p:spTree>
    <p:extLst>
      <p:ext uri="{BB962C8B-B14F-4D97-AF65-F5344CB8AC3E}">
        <p14:creationId xmlns:p14="http://schemas.microsoft.com/office/powerpoint/2010/main" val="179622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1354162"/>
          </a:xfrm>
        </p:spPr>
        <p:txBody>
          <a:bodyPr/>
          <a:lstStyle/>
          <a:p>
            <a:r>
              <a:rPr lang="en-US" dirty="0" smtClean="0"/>
              <a:t>Production</a:t>
            </a:r>
            <a:br>
              <a:rPr lang="en-US" dirty="0" smtClean="0"/>
            </a:br>
            <a:r>
              <a:rPr lang="en-US" dirty="0" smtClean="0"/>
              <a:t>Logging into Synergist </a:t>
            </a:r>
            <a:r>
              <a:rPr lang="en-US" sz="2800" i="1" dirty="0" smtClean="0"/>
              <a:t>(for those on web </a:t>
            </a:r>
            <a:r>
              <a:rPr lang="en-US" sz="2800" i="1" dirty="0" err="1" smtClean="0"/>
              <a:t>licences</a:t>
            </a:r>
            <a:r>
              <a:rPr lang="en-US" sz="2800" i="1" dirty="0" smtClean="0"/>
              <a: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GB" sz="14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44824"/>
            <a:ext cx="6428345" cy="45033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9667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3025"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Navigate to your dashboard</a:t>
            </a:r>
          </a:p>
          <a:p>
            <a:pPr lvl="1"/>
            <a:r>
              <a:rPr lang="en-GB" sz="1800" dirty="0" smtClean="0"/>
              <a:t>Click on ‘my tasks’ in the top right hand side</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2550" y="2384884"/>
            <a:ext cx="64389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6228184" y="2060848"/>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395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1808" y="1279713"/>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Ensure company is set to ‘Alchemy Worx’</a:t>
            </a:r>
          </a:p>
          <a:p>
            <a:pPr lvl="1"/>
            <a:r>
              <a:rPr lang="en-GB" sz="1800" dirty="0" smtClean="0"/>
              <a:t>And staff member is set to yourself. This will show all tasks that have been assigned to you.</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640766"/>
            <a:ext cx="5133025"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7501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Double click on ’job phase’ to start work on the task/stage you have been assigned via the requisition request from your team leader</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sp>
        <p:nvSpPr>
          <p:cNvPr id="7" name="Left Arrow 6"/>
          <p:cNvSpPr/>
          <p:nvPr/>
        </p:nvSpPr>
        <p:spPr>
          <a:xfrm>
            <a:off x="5364088" y="3933055"/>
            <a:ext cx="576064" cy="2923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3" y="2852936"/>
            <a:ext cx="9058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259632" y="1988840"/>
            <a:ext cx="914400" cy="2090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708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You should now be able to view the ‘requisition’ request from the CM, sent to you via your team leader </a:t>
            </a:r>
            <a:r>
              <a:rPr lang="en-GB" sz="2000" b="0" i="1" dirty="0" smtClean="0"/>
              <a:t>( if you cannot view it, please click on the ‘activities tab’)</a:t>
            </a:r>
          </a:p>
          <a:p>
            <a:pPr marL="400050"/>
            <a:r>
              <a:rPr lang="en-GB" sz="2000" b="0" dirty="0" smtClean="0"/>
              <a:t>Click on the description to view the request which has been sent to you</a:t>
            </a:r>
          </a:p>
          <a:p>
            <a:pPr marL="400050"/>
            <a:r>
              <a:rPr lang="en-GB" sz="2000" b="0" dirty="0" smtClean="0"/>
              <a:t>The brief/ to do details will be in the project/client folders on the server as usual</a:t>
            </a:r>
          </a:p>
          <a:p>
            <a:pPr marL="400050"/>
            <a:endParaRPr lang="en-GB" sz="2000" b="0" dirty="0" smtClean="0"/>
          </a:p>
          <a:p>
            <a:pPr marL="400050"/>
            <a:endParaRPr lang="en-GB" sz="2000" b="0" dirty="0" smtClean="0"/>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573016"/>
            <a:ext cx="813980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851920" y="2060848"/>
            <a:ext cx="432048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636912"/>
            <a:ext cx="914400" cy="2376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076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-3</a:t>
            </a:r>
          </a:p>
        </p:txBody>
      </p:sp>
      <p:sp>
        <p:nvSpPr>
          <p:cNvPr id="2" name="Content Placeholder 1"/>
          <p:cNvSpPr>
            <a:spLocks noGrp="1"/>
          </p:cNvSpPr>
          <p:nvPr>
            <p:ph sz="quarter" idx="10"/>
          </p:nvPr>
        </p:nvSpPr>
        <p:spPr>
          <a:xfrm>
            <a:off x="348680" y="1268760"/>
            <a:ext cx="8207375" cy="4536430"/>
          </a:xfrm>
        </p:spPr>
        <p:txBody>
          <a:bodyPr/>
          <a:lstStyle/>
          <a:p>
            <a:pPr marL="0" indent="0">
              <a:buNone/>
            </a:pPr>
            <a:endParaRPr lang="en-GB" sz="800" dirty="0" smtClean="0"/>
          </a:p>
          <a:p>
            <a:r>
              <a:rPr lang="en-GB" sz="2000" b="0" dirty="0" smtClean="0"/>
              <a:t>Click on ‘calendar’ in the top right</a:t>
            </a:r>
          </a:p>
          <a:p>
            <a:r>
              <a:rPr lang="en-GB" sz="2000" b="0" dirty="0" smtClean="0"/>
              <a:t>By viewing the ‘calendar’ this is another view you can use to see all the tasks that have been assigned to you</a:t>
            </a:r>
          </a:p>
          <a:p>
            <a:r>
              <a:rPr lang="en-GB" sz="2000" b="0" dirty="0" smtClean="0"/>
              <a:t>Then click on ‘timesheet’ for the job you are working on</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429000"/>
            <a:ext cx="7920880" cy="123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4572000" y="1700808"/>
            <a:ext cx="3456384"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27584" y="2852936"/>
            <a:ext cx="180020"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079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-4</a:t>
            </a:r>
          </a:p>
        </p:txBody>
      </p:sp>
      <p:sp>
        <p:nvSpPr>
          <p:cNvPr id="2" name="Content Placeholder 1"/>
          <p:cNvSpPr>
            <a:spLocks noGrp="1"/>
          </p:cNvSpPr>
          <p:nvPr>
            <p:ph sz="quarter" idx="10"/>
          </p:nvPr>
        </p:nvSpPr>
        <p:spPr>
          <a:xfrm>
            <a:off x="348680" y="1268760"/>
            <a:ext cx="8207375" cy="4536430"/>
          </a:xfrm>
          <a:ln>
            <a:solidFill>
              <a:schemeClr val="accent1"/>
            </a:solidFill>
          </a:ln>
        </p:spPr>
        <p:txBody>
          <a:bodyPr/>
          <a:lstStyle/>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1556792"/>
            <a:ext cx="45406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2123728" y="3618732"/>
            <a:ext cx="288032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364089" y="3618732"/>
            <a:ext cx="2808312" cy="923330"/>
          </a:xfrm>
          <a:prstGeom prst="rect">
            <a:avLst/>
          </a:prstGeom>
          <a:noFill/>
        </p:spPr>
        <p:txBody>
          <a:bodyPr wrap="square" rtlCol="0">
            <a:spAutoFit/>
          </a:bodyPr>
          <a:lstStyle/>
          <a:p>
            <a:r>
              <a:rPr lang="en-GB" dirty="0" smtClean="0"/>
              <a:t>Click on the clock to start the automatic timer/stopwatch</a:t>
            </a:r>
            <a:endParaRPr lang="en-GB" dirty="0"/>
          </a:p>
        </p:txBody>
      </p:sp>
      <p:sp>
        <p:nvSpPr>
          <p:cNvPr id="7" name="TextBox 6"/>
          <p:cNvSpPr txBox="1"/>
          <p:nvPr/>
        </p:nvSpPr>
        <p:spPr>
          <a:xfrm>
            <a:off x="5395988" y="2674136"/>
            <a:ext cx="2808312" cy="923330"/>
          </a:xfrm>
          <a:prstGeom prst="rect">
            <a:avLst/>
          </a:prstGeom>
          <a:noFill/>
        </p:spPr>
        <p:txBody>
          <a:bodyPr wrap="square" rtlCol="0">
            <a:spAutoFit/>
          </a:bodyPr>
          <a:lstStyle/>
          <a:p>
            <a:r>
              <a:rPr lang="en-GB" dirty="0" smtClean="0"/>
              <a:t>Once you are happy with everything you can start the job!</a:t>
            </a:r>
            <a:endParaRPr lang="en-GB" dirty="0"/>
          </a:p>
        </p:txBody>
      </p:sp>
    </p:spTree>
    <p:extLst>
      <p:ext uri="{BB962C8B-B14F-4D97-AF65-F5344CB8AC3E}">
        <p14:creationId xmlns:p14="http://schemas.microsoft.com/office/powerpoint/2010/main" val="874681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125760"/>
            <a:ext cx="8229600" cy="1143000"/>
          </a:xfrm>
        </p:spPr>
        <p:txBody>
          <a:bodyPr/>
          <a:lstStyle/>
          <a:p>
            <a:r>
              <a:rPr lang="en-US" dirty="0"/>
              <a:t>Once you have completed job</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5082316"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0152" y="3212976"/>
            <a:ext cx="2520280" cy="923330"/>
          </a:xfrm>
          <a:prstGeom prst="rect">
            <a:avLst/>
          </a:prstGeom>
          <a:noFill/>
        </p:spPr>
        <p:txBody>
          <a:bodyPr wrap="square" rtlCol="0">
            <a:spAutoFit/>
          </a:bodyPr>
          <a:lstStyle/>
          <a:p>
            <a:r>
              <a:rPr lang="en-GB" dirty="0" smtClean="0">
                <a:latin typeface="Tahoma" pitchFamily="34" charset="0"/>
                <a:ea typeface="Tahoma" pitchFamily="34" charset="0"/>
                <a:cs typeface="Tahoma" pitchFamily="34" charset="0"/>
              </a:rPr>
              <a:t>Click on ‘stop’ to stop the automatic clock timer</a:t>
            </a:r>
            <a:endParaRPr lang="en-GB" dirty="0">
              <a:latin typeface="Tahoma" pitchFamily="34" charset="0"/>
              <a:ea typeface="Tahoma" pitchFamily="34" charset="0"/>
              <a:cs typeface="Tahoma" pitchFamily="34" charset="0"/>
            </a:endParaRPr>
          </a:p>
        </p:txBody>
      </p:sp>
      <p:cxnSp>
        <p:nvCxnSpPr>
          <p:cNvPr id="6" name="Straight Arrow Connector 5"/>
          <p:cNvCxnSpPr>
            <a:stCxn id="3" idx="1"/>
          </p:cNvCxnSpPr>
          <p:nvPr/>
        </p:nvCxnSpPr>
        <p:spPr>
          <a:xfrm flipH="1">
            <a:off x="3635896" y="3674641"/>
            <a:ext cx="2304256" cy="126652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2160" y="4221087"/>
            <a:ext cx="2160240" cy="1200329"/>
          </a:xfrm>
          <a:prstGeom prst="rect">
            <a:avLst/>
          </a:prstGeom>
          <a:noFill/>
        </p:spPr>
        <p:txBody>
          <a:bodyPr wrap="square" rtlCol="0">
            <a:spAutoFit/>
          </a:bodyPr>
          <a:lstStyle/>
          <a:p>
            <a:r>
              <a:rPr lang="en-GB" dirty="0" smtClean="0"/>
              <a:t>Then click ‘add’ to add this time to your pending timesheets</a:t>
            </a:r>
            <a:endParaRPr lang="en-GB" dirty="0"/>
          </a:p>
        </p:txBody>
      </p:sp>
      <p:cxnSp>
        <p:nvCxnSpPr>
          <p:cNvPr id="10" name="Straight Arrow Connector 9"/>
          <p:cNvCxnSpPr/>
          <p:nvPr/>
        </p:nvCxnSpPr>
        <p:spPr>
          <a:xfrm flipH="1">
            <a:off x="899592" y="4653136"/>
            <a:ext cx="504056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77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r>
              <a:rPr lang="en-GB" sz="1600" b="0" dirty="0" smtClean="0"/>
              <a:t>To complete the requisition request, you need to do two things:</a:t>
            </a:r>
          </a:p>
          <a:p>
            <a:pPr>
              <a:buFont typeface="+mj-lt"/>
              <a:buAutoNum type="arabicPeriod"/>
            </a:pPr>
            <a:r>
              <a:rPr lang="en-GB" sz="1600" b="0" dirty="0" smtClean="0"/>
              <a:t>Navigate to “my tasks” and ‘complete’ the activity task so the CM/team leader/QA knows it has been completed. See instruction below..</a:t>
            </a:r>
            <a:endParaRPr lang="en-GB" sz="1600" b="0" dirty="0"/>
          </a:p>
          <a:p>
            <a:pPr>
              <a:buFont typeface="+mj-lt"/>
              <a:buAutoNum type="arabicPeriod"/>
            </a:pPr>
            <a:r>
              <a:rPr lang="en-GB" sz="1600" b="0" dirty="0" smtClean="0"/>
              <a:t>You then need to create a “follow up” so a requisition is sent to the QA team so they know the job is ready for QA. Instructions for this are on the next slide… </a:t>
            </a:r>
            <a:endParaRPr lang="en-GB" sz="1600" dirty="0" smtClean="0"/>
          </a:p>
          <a:p>
            <a:pPr marL="0" indent="0">
              <a:buFont typeface="Arial" pitchFamily="34" charset="0"/>
              <a:buNone/>
            </a:pPr>
            <a:endParaRPr lang="en-GB" sz="1600" b="0" dirty="0" smtClean="0"/>
          </a:p>
          <a:p>
            <a:pPr marL="0" indent="0">
              <a:buNone/>
            </a:pPr>
            <a:endParaRPr lang="en-GB" sz="16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8895" y="3645024"/>
            <a:ext cx="4896544" cy="253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99767" y="3987302"/>
            <a:ext cx="0" cy="7128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317167" y="3848802"/>
            <a:ext cx="1972143" cy="276999"/>
          </a:xfrm>
          <a:prstGeom prst="rect">
            <a:avLst/>
          </a:prstGeom>
        </p:spPr>
        <p:txBody>
          <a:bodyPr wrap="none">
            <a:spAutoFit/>
          </a:bodyPr>
          <a:lstStyle/>
          <a:p>
            <a:pPr marL="0" indent="0">
              <a:buNone/>
            </a:pPr>
            <a:r>
              <a:rPr lang="en-GB" sz="1200" dirty="0"/>
              <a:t>Tick the ‘complete’ box</a:t>
            </a:r>
          </a:p>
        </p:txBody>
      </p:sp>
    </p:spTree>
    <p:extLst>
      <p:ext uri="{BB962C8B-B14F-4D97-AF65-F5344CB8AC3E}">
        <p14:creationId xmlns:p14="http://schemas.microsoft.com/office/powerpoint/2010/main" val="2910831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z="3200"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196752"/>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pPr marL="0" indent="0">
              <a:buNone/>
            </a:pPr>
            <a:r>
              <a:rPr lang="en-GB" sz="1600" b="0" dirty="0" smtClean="0"/>
              <a:t>You then need to create a “follow up” so a requisition is sent to the QA team so they know the job is ready for QA:</a:t>
            </a:r>
          </a:p>
          <a:p>
            <a:pPr marL="0" indent="0">
              <a:buNone/>
            </a:pPr>
            <a:endParaRPr lang="en-GB" sz="16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276872"/>
            <a:ext cx="424548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5940152" y="34290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24328" y="2996952"/>
            <a:ext cx="1296144" cy="646331"/>
          </a:xfrm>
          <a:prstGeom prst="rect">
            <a:avLst/>
          </a:prstGeom>
          <a:noFill/>
        </p:spPr>
        <p:txBody>
          <a:bodyPr wrap="square" rtlCol="0">
            <a:spAutoFit/>
          </a:bodyPr>
          <a:lstStyle/>
          <a:p>
            <a:r>
              <a:rPr lang="en-GB" sz="1200" dirty="0" smtClean="0"/>
              <a:t>Already ticked as per previous slide</a:t>
            </a:r>
            <a:endParaRPr lang="en-GB" sz="1200" dirty="0"/>
          </a:p>
        </p:txBody>
      </p:sp>
      <p:cxnSp>
        <p:nvCxnSpPr>
          <p:cNvPr id="12" name="Straight Arrow Connector 11"/>
          <p:cNvCxnSpPr/>
          <p:nvPr/>
        </p:nvCxnSpPr>
        <p:spPr>
          <a:xfrm>
            <a:off x="395536" y="5517232"/>
            <a:ext cx="14409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9512" y="4869160"/>
            <a:ext cx="1296144" cy="461665"/>
          </a:xfrm>
          <a:prstGeom prst="rect">
            <a:avLst/>
          </a:prstGeom>
          <a:noFill/>
        </p:spPr>
        <p:txBody>
          <a:bodyPr wrap="square" rtlCol="0">
            <a:spAutoFit/>
          </a:bodyPr>
          <a:lstStyle/>
          <a:p>
            <a:r>
              <a:rPr lang="en-GB" sz="1200" dirty="0" smtClean="0"/>
              <a:t>Click “follow up”</a:t>
            </a:r>
            <a:endParaRPr lang="en-GB" sz="1200" dirty="0"/>
          </a:p>
        </p:txBody>
      </p:sp>
      <p:cxnSp>
        <p:nvCxnSpPr>
          <p:cNvPr id="10" name="Straight Arrow Connector 9"/>
          <p:cNvCxnSpPr/>
          <p:nvPr/>
        </p:nvCxnSpPr>
        <p:spPr>
          <a:xfrm flipH="1">
            <a:off x="5911577" y="40386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95752" y="3715434"/>
            <a:ext cx="1468735" cy="1200329"/>
          </a:xfrm>
          <a:prstGeom prst="rect">
            <a:avLst/>
          </a:prstGeom>
          <a:noFill/>
        </p:spPr>
        <p:txBody>
          <a:bodyPr wrap="square" rtlCol="0">
            <a:spAutoFit/>
          </a:bodyPr>
          <a:lstStyle/>
          <a:p>
            <a:r>
              <a:rPr lang="en-GB" sz="1200" dirty="0" smtClean="0"/>
              <a:t>As well as adding the QA team as secondary owners, also add the CM</a:t>
            </a:r>
            <a:endParaRPr lang="en-GB" sz="1200" dirty="0"/>
          </a:p>
        </p:txBody>
      </p:sp>
    </p:spTree>
    <p:extLst>
      <p:ext uri="{BB962C8B-B14F-4D97-AF65-F5344CB8AC3E}">
        <p14:creationId xmlns:p14="http://schemas.microsoft.com/office/powerpoint/2010/main" val="988800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125760"/>
            <a:ext cx="8229600" cy="1143000"/>
          </a:xfrm>
        </p:spPr>
        <p:txBody>
          <a:bodyPr/>
          <a:lstStyle/>
          <a:p>
            <a:r>
              <a:rPr lang="en-US" dirty="0"/>
              <a:t>Once you have completed job</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5082316"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0152" y="3212976"/>
            <a:ext cx="2520280" cy="923330"/>
          </a:xfrm>
          <a:prstGeom prst="rect">
            <a:avLst/>
          </a:prstGeom>
          <a:noFill/>
        </p:spPr>
        <p:txBody>
          <a:bodyPr wrap="square" rtlCol="0">
            <a:spAutoFit/>
          </a:bodyPr>
          <a:lstStyle/>
          <a:p>
            <a:r>
              <a:rPr lang="en-GB" dirty="0" smtClean="0">
                <a:latin typeface="Tahoma" pitchFamily="34" charset="0"/>
                <a:ea typeface="Tahoma" pitchFamily="34" charset="0"/>
                <a:cs typeface="Tahoma" pitchFamily="34" charset="0"/>
              </a:rPr>
              <a:t>Click on ‘stop’ to stop the automatic clock timer</a:t>
            </a:r>
            <a:endParaRPr lang="en-GB" dirty="0">
              <a:latin typeface="Tahoma" pitchFamily="34" charset="0"/>
              <a:ea typeface="Tahoma" pitchFamily="34" charset="0"/>
              <a:cs typeface="Tahoma" pitchFamily="34" charset="0"/>
            </a:endParaRPr>
          </a:p>
        </p:txBody>
      </p:sp>
      <p:cxnSp>
        <p:nvCxnSpPr>
          <p:cNvPr id="6" name="Straight Arrow Connector 5"/>
          <p:cNvCxnSpPr>
            <a:stCxn id="3" idx="1"/>
          </p:cNvCxnSpPr>
          <p:nvPr/>
        </p:nvCxnSpPr>
        <p:spPr>
          <a:xfrm flipH="1">
            <a:off x="3635896" y="3674641"/>
            <a:ext cx="2304256" cy="126652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2160" y="4221087"/>
            <a:ext cx="2160240" cy="1200329"/>
          </a:xfrm>
          <a:prstGeom prst="rect">
            <a:avLst/>
          </a:prstGeom>
          <a:noFill/>
        </p:spPr>
        <p:txBody>
          <a:bodyPr wrap="square" rtlCol="0">
            <a:spAutoFit/>
          </a:bodyPr>
          <a:lstStyle/>
          <a:p>
            <a:r>
              <a:rPr lang="en-GB" dirty="0" smtClean="0"/>
              <a:t>Then click ‘add’ to add this time to your pending timesheets</a:t>
            </a:r>
            <a:endParaRPr lang="en-GB" dirty="0"/>
          </a:p>
        </p:txBody>
      </p:sp>
      <p:cxnSp>
        <p:nvCxnSpPr>
          <p:cNvPr id="10" name="Straight Arrow Connector 9"/>
          <p:cNvCxnSpPr/>
          <p:nvPr/>
        </p:nvCxnSpPr>
        <p:spPr>
          <a:xfrm flipH="1">
            <a:off x="899592" y="4653136"/>
            <a:ext cx="504056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592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sp>
        <p:nvSpPr>
          <p:cNvPr id="3" name="Content Placeholder 2"/>
          <p:cNvSpPr>
            <a:spLocks noGrp="1"/>
          </p:cNvSpPr>
          <p:nvPr>
            <p:ph sz="quarter" idx="10"/>
          </p:nvPr>
        </p:nvSpPr>
        <p:spPr/>
        <p:txBody>
          <a:bodyPr/>
          <a:lstStyle/>
          <a:p>
            <a:r>
              <a:rPr lang="en-GB" dirty="0" smtClean="0"/>
              <a:t>Once you click on follow up, this will show which is normal. Click OK!</a:t>
            </a:r>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636912"/>
            <a:ext cx="5424488" cy="296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66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cxnSp>
        <p:nvCxnSpPr>
          <p:cNvPr id="6" name="Straight Arrow Connector 5"/>
          <p:cNvCxnSpPr/>
          <p:nvPr/>
        </p:nvCxnSpPr>
        <p:spPr>
          <a:xfrm>
            <a:off x="971600" y="2195711"/>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676" y="1904623"/>
            <a:ext cx="1454244" cy="261610"/>
          </a:xfrm>
          <a:prstGeom prst="rect">
            <a:avLst/>
          </a:prstGeom>
          <a:noFill/>
        </p:spPr>
        <p:txBody>
          <a:bodyPr wrap="none" rtlCol="0">
            <a:spAutoFit/>
          </a:bodyPr>
          <a:lstStyle/>
          <a:p>
            <a:r>
              <a:rPr lang="en-GB" sz="1100" dirty="0" smtClean="0"/>
              <a:t>Add a subject line</a:t>
            </a:r>
            <a:endParaRPr lang="en-GB" sz="11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4510" y="1700809"/>
            <a:ext cx="5605743" cy="364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H="1">
            <a:off x="5940119" y="2420888"/>
            <a:ext cx="965388"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1"/>
          </p:cNvCxnSpPr>
          <p:nvPr/>
        </p:nvCxnSpPr>
        <p:spPr>
          <a:xfrm flipH="1" flipV="1">
            <a:off x="6074618" y="2551693"/>
            <a:ext cx="830889" cy="13080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1"/>
          </p:cNvCxnSpPr>
          <p:nvPr/>
        </p:nvCxnSpPr>
        <p:spPr>
          <a:xfrm flipH="1" flipV="1">
            <a:off x="5848672" y="2617095"/>
            <a:ext cx="1171600" cy="53259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148064" y="3521784"/>
            <a:ext cx="1828121" cy="12324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05507" y="2551693"/>
            <a:ext cx="2238493" cy="261610"/>
          </a:xfrm>
          <a:prstGeom prst="rect">
            <a:avLst/>
          </a:prstGeom>
          <a:noFill/>
        </p:spPr>
        <p:txBody>
          <a:bodyPr wrap="square" rtlCol="0">
            <a:spAutoFit/>
          </a:bodyPr>
          <a:lstStyle/>
          <a:p>
            <a:r>
              <a:rPr lang="en-GB" sz="1100" dirty="0" smtClean="0"/>
              <a:t>Add owner who is Andy </a:t>
            </a:r>
            <a:r>
              <a:rPr lang="en-GB" sz="1100" dirty="0" err="1" smtClean="0"/>
              <a:t>Yau</a:t>
            </a:r>
            <a:endParaRPr lang="en-GB" sz="1100" dirty="0"/>
          </a:p>
        </p:txBody>
      </p:sp>
      <p:sp>
        <p:nvSpPr>
          <p:cNvPr id="12" name="TextBox 11"/>
          <p:cNvSpPr txBox="1"/>
          <p:nvPr/>
        </p:nvSpPr>
        <p:spPr>
          <a:xfrm>
            <a:off x="6905507" y="2290083"/>
            <a:ext cx="1368152" cy="261610"/>
          </a:xfrm>
          <a:prstGeom prst="rect">
            <a:avLst/>
          </a:prstGeom>
          <a:noFill/>
        </p:spPr>
        <p:txBody>
          <a:bodyPr wrap="square" rtlCol="0">
            <a:spAutoFit/>
          </a:bodyPr>
          <a:lstStyle/>
          <a:p>
            <a:r>
              <a:rPr lang="en-GB" sz="1100" dirty="0" smtClean="0"/>
              <a:t>Add QA Team</a:t>
            </a:r>
            <a:endParaRPr lang="en-GB" sz="1100" dirty="0"/>
          </a:p>
        </p:txBody>
      </p:sp>
      <p:sp>
        <p:nvSpPr>
          <p:cNvPr id="14" name="TextBox 13"/>
          <p:cNvSpPr txBox="1"/>
          <p:nvPr/>
        </p:nvSpPr>
        <p:spPr>
          <a:xfrm>
            <a:off x="7020272" y="2934246"/>
            <a:ext cx="1808036" cy="430887"/>
          </a:xfrm>
          <a:prstGeom prst="rect">
            <a:avLst/>
          </a:prstGeom>
          <a:noFill/>
        </p:spPr>
        <p:txBody>
          <a:bodyPr wrap="square" rtlCol="0">
            <a:spAutoFit/>
          </a:bodyPr>
          <a:lstStyle/>
          <a:p>
            <a:r>
              <a:rPr lang="en-GB" sz="1100" dirty="0" smtClean="0"/>
              <a:t>Add secondary owners – Stephanie Cathers</a:t>
            </a:r>
            <a:endParaRPr lang="en-GB" sz="1100" dirty="0"/>
          </a:p>
        </p:txBody>
      </p:sp>
      <p:sp>
        <p:nvSpPr>
          <p:cNvPr id="22" name="Rectangle 21"/>
          <p:cNvSpPr/>
          <p:nvPr/>
        </p:nvSpPr>
        <p:spPr>
          <a:xfrm>
            <a:off x="6970805" y="3521784"/>
            <a:ext cx="1857503" cy="769441"/>
          </a:xfrm>
          <a:prstGeom prst="rect">
            <a:avLst/>
          </a:prstGeom>
        </p:spPr>
        <p:txBody>
          <a:bodyPr wrap="square">
            <a:spAutoFit/>
          </a:bodyPr>
          <a:lstStyle/>
          <a:p>
            <a:r>
              <a:rPr lang="en-GB" sz="1100" dirty="0"/>
              <a:t>Ensure both Tick boxes are checked in "alerts”</a:t>
            </a:r>
          </a:p>
          <a:p>
            <a:pPr marL="285750" indent="-285750">
              <a:buFont typeface="Arial" pitchFamily="34" charset="0"/>
              <a:buChar char="•"/>
            </a:pPr>
            <a:r>
              <a:rPr lang="en-GB" sz="1100" dirty="0"/>
              <a:t>Immediate alert</a:t>
            </a:r>
          </a:p>
          <a:p>
            <a:pPr marL="285750" indent="-285750">
              <a:buFont typeface="Arial" pitchFamily="34" charset="0"/>
              <a:buChar char="•"/>
            </a:pPr>
            <a:r>
              <a:rPr lang="en-GB" sz="1100" dirty="0"/>
              <a:t>On completion</a:t>
            </a:r>
          </a:p>
        </p:txBody>
      </p:sp>
    </p:spTree>
    <p:extLst>
      <p:ext uri="{BB962C8B-B14F-4D97-AF65-F5344CB8AC3E}">
        <p14:creationId xmlns:p14="http://schemas.microsoft.com/office/powerpoint/2010/main" val="550065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you have added your time and you have completed the task you will need to ‘complete’ the task and ‘complete’ the requisition request. </a:t>
            </a:r>
            <a:r>
              <a:rPr lang="en-GB" sz="2000" b="0" dirty="0" smtClean="0">
                <a:solidFill>
                  <a:srgbClr val="FF0000"/>
                </a:solidFill>
              </a:rPr>
              <a:t>Note: Only complete the task as per below if you know it has passed QA and been passed back to the CM.</a:t>
            </a:r>
          </a:p>
          <a:p>
            <a:pPr marL="0" indent="0">
              <a:buNone/>
            </a:pPr>
            <a:r>
              <a:rPr lang="en-GB" sz="2000" dirty="0" smtClean="0"/>
              <a:t>Completing the task</a:t>
            </a:r>
          </a:p>
          <a:p>
            <a:r>
              <a:rPr lang="en-GB" sz="2000" b="0" dirty="0" smtClean="0"/>
              <a:t> Navigate to “my tasks” tick the box to the left, then click on complete at the bottom </a:t>
            </a:r>
            <a:r>
              <a:rPr lang="en-GB" sz="2000" b="0" i="1" dirty="0" smtClean="0"/>
              <a:t>(this will now remove it from the scheduling calendar)</a:t>
            </a:r>
            <a:endParaRPr lang="en-GB" sz="1800" b="0" i="1"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4205622"/>
            <a:ext cx="6072733" cy="21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flipH="1">
            <a:off x="827584" y="3789040"/>
            <a:ext cx="1440160" cy="150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691680" y="3861048"/>
            <a:ext cx="93610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464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the task has been completed by HTML, Design or Deployment teams the team leader/QA/CM team will receive an email notification it has been done</a:t>
            </a:r>
          </a:p>
          <a:p>
            <a:r>
              <a:rPr lang="en-GB" sz="2000" b="0" dirty="0" smtClean="0"/>
              <a:t>QA team to have a discussion on who completes the QA stage</a:t>
            </a:r>
          </a:p>
          <a:p>
            <a:r>
              <a:rPr lang="en-GB" sz="2000" b="0" dirty="0"/>
              <a:t>The QA staff member will need to select, and drag and drop the correct stage from the calendar bookings to their </a:t>
            </a:r>
            <a:r>
              <a:rPr lang="en-GB" sz="2000" b="0" dirty="0" smtClean="0"/>
              <a:t>diary (see slide 71)</a:t>
            </a:r>
          </a:p>
          <a:p>
            <a:endParaRPr lang="en-GB" sz="2000" b="0" dirty="0" smtClean="0">
              <a:solidFill>
                <a:srgbClr val="FF0000"/>
              </a:solidFill>
            </a:endParaRPr>
          </a:p>
          <a:p>
            <a:endParaRPr lang="en-GB" sz="1800" b="0" dirty="0" smtClean="0"/>
          </a:p>
          <a:p>
            <a:endParaRPr lang="en-GB" sz="1800" b="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00" y="4005064"/>
            <a:ext cx="901341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773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340768"/>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QA staff member to start their stop clock and calculate time spent on job</a:t>
            </a:r>
            <a:r>
              <a:rPr lang="en-GB" sz="2000" b="0" i="1" dirty="0" smtClean="0"/>
              <a:t>, (following the same process as the production team member described earlier on slide 78)</a:t>
            </a:r>
            <a:endParaRPr lang="en-GB" sz="2000" b="0" dirty="0"/>
          </a:p>
          <a:p>
            <a:r>
              <a:rPr lang="en-GB" sz="2000" b="0" dirty="0" smtClean="0">
                <a:solidFill>
                  <a:srgbClr val="FF0000"/>
                </a:solidFill>
              </a:rPr>
              <a:t>If job has passed QA:</a:t>
            </a:r>
          </a:p>
          <a:p>
            <a:pPr lvl="1"/>
            <a:r>
              <a:rPr lang="en-GB" sz="1600" b="0" dirty="0" smtClean="0"/>
              <a:t>QA complete requisition and task </a:t>
            </a:r>
            <a:r>
              <a:rPr lang="en-GB" sz="1600" b="0" i="1" dirty="0" smtClean="0"/>
              <a:t>(following the same process as the production team member described on slide 83)</a:t>
            </a:r>
            <a:r>
              <a:rPr lang="en-GB" sz="1600" b="0" dirty="0" smtClean="0"/>
              <a:t> . </a:t>
            </a:r>
          </a:p>
          <a:p>
            <a:pPr lvl="1"/>
            <a:r>
              <a:rPr lang="en-GB" sz="1600" b="0" dirty="0" smtClean="0"/>
              <a:t>An email is then sent to the CM with a link to the JPEG’s or HTML previews </a:t>
            </a:r>
            <a:r>
              <a:rPr lang="en-GB" sz="1600" dirty="0"/>
              <a:t>(The job is now back with the CM)</a:t>
            </a:r>
          </a:p>
          <a:p>
            <a:r>
              <a:rPr lang="en-GB" sz="2000" b="0" dirty="0" smtClean="0">
                <a:solidFill>
                  <a:srgbClr val="FF0000"/>
                </a:solidFill>
              </a:rPr>
              <a:t>If job has failed QA:</a:t>
            </a:r>
          </a:p>
          <a:p>
            <a:pPr lvl="1"/>
            <a:r>
              <a:rPr lang="en-GB" sz="1600" b="0" dirty="0" smtClean="0"/>
              <a:t> QA complete a follow up to Design team </a:t>
            </a:r>
            <a:r>
              <a:rPr lang="en-GB" sz="1600" b="0" i="1" dirty="0" smtClean="0"/>
              <a:t>(</a:t>
            </a:r>
            <a:r>
              <a:rPr lang="en-GB" sz="1600" b="0" i="1" dirty="0"/>
              <a:t>following the same process as the production team member described on slide </a:t>
            </a:r>
            <a:r>
              <a:rPr lang="en-GB" sz="1600" b="0" i="1" dirty="0" smtClean="0"/>
              <a:t>84-86)</a:t>
            </a:r>
            <a:r>
              <a:rPr lang="en-GB" sz="1600" b="0" dirty="0" smtClean="0"/>
              <a:t>. </a:t>
            </a:r>
          </a:p>
          <a:p>
            <a:pPr lvl="1"/>
            <a:r>
              <a:rPr lang="en-GB" sz="1600" b="0" dirty="0" smtClean="0"/>
              <a:t>They should also send an email as per the current process.</a:t>
            </a:r>
            <a:endParaRPr lang="en-GB" sz="1600" b="0" dirty="0"/>
          </a:p>
          <a:p>
            <a:endParaRPr lang="en-GB" sz="2000" b="0" dirty="0" smtClean="0"/>
          </a:p>
          <a:p>
            <a:endParaRPr lang="en-GB" sz="2000" b="0" dirty="0" smtClean="0">
              <a:solidFill>
                <a:srgbClr val="FF0000"/>
              </a:solidFill>
            </a:endParaRPr>
          </a:p>
          <a:p>
            <a:endParaRPr lang="en-GB" sz="1800" b="0" dirty="0" smtClean="0"/>
          </a:p>
          <a:p>
            <a:endParaRPr lang="en-GB" sz="1800" b="0" dirty="0"/>
          </a:p>
        </p:txBody>
      </p:sp>
    </p:spTree>
    <p:extLst>
      <p:ext uri="{BB962C8B-B14F-4D97-AF65-F5344CB8AC3E}">
        <p14:creationId xmlns:p14="http://schemas.microsoft.com/office/powerpoint/2010/main" val="21307273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At the end of the day…</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solidFill>
                  <a:srgbClr val="FF0000"/>
                </a:solidFill>
              </a:rPr>
              <a:t>You need to do two things:</a:t>
            </a:r>
            <a:endParaRPr lang="en-GB" sz="2000" b="0" dirty="0">
              <a:solidFill>
                <a:srgbClr val="FF0000"/>
              </a:solidFill>
            </a:endParaRPr>
          </a:p>
          <a:p>
            <a:pPr lvl="1"/>
            <a:r>
              <a:rPr lang="en-GB" sz="1600" dirty="0" smtClean="0"/>
              <a:t>Post all your pending timesheet entries – </a:t>
            </a:r>
            <a:r>
              <a:rPr lang="en-GB" sz="1600" b="1" dirty="0" smtClean="0">
                <a:solidFill>
                  <a:srgbClr val="FF0000"/>
                </a:solidFill>
              </a:rPr>
              <a:t>very important! </a:t>
            </a:r>
            <a:r>
              <a:rPr lang="en-GB" sz="1600" dirty="0"/>
              <a:t>(instruction below)</a:t>
            </a:r>
          </a:p>
          <a:p>
            <a:pPr lvl="1"/>
            <a:r>
              <a:rPr lang="en-GB" sz="1600" dirty="0" smtClean="0"/>
              <a:t>The CM should be completing the tasks throughout the day so jobs will disappear from your task list. If one is still showing and you know it is complete, then flag with the CM.</a:t>
            </a:r>
            <a:endParaRPr lang="en-GB" sz="1600" dirty="0"/>
          </a:p>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4274" y="3215714"/>
            <a:ext cx="5211674" cy="259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8424" y="3632448"/>
            <a:ext cx="2232248"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2090193" y="4149080"/>
            <a:ext cx="2088231" cy="4923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10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posting 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28800"/>
            <a:ext cx="8488038" cy="423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31941" y="2520236"/>
            <a:ext cx="2808312"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1187625" y="3301177"/>
            <a:ext cx="2376263" cy="350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157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Job is now back with the CM</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If CM is happy that job has been completed ok and is fine to send to the client the CM will now complete the stage </a:t>
            </a:r>
            <a:r>
              <a:rPr lang="en-GB" sz="2000" i="1" dirty="0" smtClean="0"/>
              <a:t>(except for the ‘deployment ‘ and ‘amends ‘phase .The deployment stage is only completed once the email has been deployed. Amends </a:t>
            </a:r>
            <a:r>
              <a:rPr lang="en-GB" sz="2000" i="1" smtClean="0"/>
              <a:t>is completed </a:t>
            </a:r>
            <a:r>
              <a:rPr lang="en-GB" sz="2000" i="1" dirty="0" smtClean="0"/>
              <a:t>once signed off)</a:t>
            </a: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13" y="373380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681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Completing the stage/task</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Navigate to the schedule tab, double click on ‘done date’ and tick the ‘completed box’</a:t>
            </a:r>
            <a:endParaRPr lang="en-GB" sz="1400" dirty="0" smtClean="0"/>
          </a:p>
          <a:p>
            <a:pPr marL="457200" lvl="1" indent="0">
              <a:buNone/>
            </a:pP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6695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1" y="4900612"/>
            <a:ext cx="65246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038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r>
              <a:rPr lang="en-GB" sz="2000" b="0" dirty="0" smtClean="0"/>
              <a:t>Stages of design/HTML/copy  amends are already listed for each job as part of the template underneath the phase of ‘design amends’ ‘HTML amends’ ‘copy amends’ or ‘deployment amends’</a:t>
            </a:r>
          </a:p>
          <a:p>
            <a:r>
              <a:rPr lang="en-GB" sz="2000" b="0" dirty="0"/>
              <a:t>Double click on the ‘amends’ phase </a:t>
            </a:r>
            <a:r>
              <a:rPr lang="en-GB" sz="2000" b="0" dirty="0" smtClean="0"/>
              <a:t>you want to use and </a:t>
            </a:r>
            <a:r>
              <a:rPr lang="en-GB" sz="2000" b="0" dirty="0"/>
              <a:t>navigate to the stages screen.</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88" y="3058269"/>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At the end of the day…</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solidFill>
                  <a:srgbClr val="FF0000"/>
                </a:solidFill>
              </a:rPr>
              <a:t>You need to do two things:</a:t>
            </a:r>
            <a:endParaRPr lang="en-GB" sz="2000" b="0" dirty="0">
              <a:solidFill>
                <a:srgbClr val="FF0000"/>
              </a:solidFill>
            </a:endParaRPr>
          </a:p>
          <a:p>
            <a:pPr lvl="1"/>
            <a:r>
              <a:rPr lang="en-GB" sz="1600" dirty="0" smtClean="0"/>
              <a:t>Post all your pending timesheet entries – </a:t>
            </a:r>
            <a:r>
              <a:rPr lang="en-GB" sz="1600" b="1" dirty="0" smtClean="0">
                <a:solidFill>
                  <a:srgbClr val="FF0000"/>
                </a:solidFill>
              </a:rPr>
              <a:t>very important! </a:t>
            </a:r>
            <a:r>
              <a:rPr lang="en-GB" sz="1600" dirty="0"/>
              <a:t>(instruction below)</a:t>
            </a:r>
          </a:p>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583" y="2420888"/>
            <a:ext cx="5211674" cy="259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8424" y="3632448"/>
            <a:ext cx="2232248"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2090193" y="4149080"/>
            <a:ext cx="2088231" cy="4923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821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- 2</a:t>
            </a:r>
          </a:p>
        </p:txBody>
      </p:sp>
      <p:sp>
        <p:nvSpPr>
          <p:cNvPr id="2" name="Content Placeholder 1"/>
          <p:cNvSpPr>
            <a:spLocks noGrp="1"/>
          </p:cNvSpPr>
          <p:nvPr>
            <p:ph sz="quarter" idx="10"/>
          </p:nvPr>
        </p:nvSpPr>
        <p:spPr>
          <a:xfrm>
            <a:off x="397321" y="1340768"/>
            <a:ext cx="8207375" cy="4032374"/>
          </a:xfrm>
        </p:spPr>
        <p:txBody>
          <a:bodyPr/>
          <a:lstStyle/>
          <a:p>
            <a:endParaRPr lang="en-GB" sz="2000" b="0" dirty="0" smtClean="0"/>
          </a:p>
          <a:p>
            <a:r>
              <a:rPr lang="en-GB" sz="2000" b="0" dirty="0" smtClean="0"/>
              <a:t>Double click on the ‘Design/amends’ stage</a:t>
            </a:r>
          </a:p>
          <a:p>
            <a:r>
              <a:rPr lang="en-GB" sz="2000" b="0" dirty="0" smtClean="0"/>
              <a:t>You will need to add a time estimate and ensure the charge code is completed</a:t>
            </a:r>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520" y="2780928"/>
            <a:ext cx="78009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382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- 3</a:t>
            </a:r>
          </a:p>
        </p:txBody>
      </p:sp>
      <p:sp>
        <p:nvSpPr>
          <p:cNvPr id="2" name="Content Placeholder 1"/>
          <p:cNvSpPr>
            <a:spLocks noGrp="1"/>
          </p:cNvSpPr>
          <p:nvPr>
            <p:ph sz="quarter" idx="10"/>
          </p:nvPr>
        </p:nvSpPr>
        <p:spPr>
          <a:xfrm>
            <a:off x="467544" y="1340768"/>
            <a:ext cx="8207375" cy="4032374"/>
          </a:xfrm>
        </p:spPr>
        <p:txBody>
          <a:bodyPr/>
          <a:lstStyle/>
          <a:p>
            <a:r>
              <a:rPr lang="en-GB" sz="2000" b="0" dirty="0" smtClean="0"/>
              <a:t>Click on ‘actions’ and then select ‘add time estimate’</a:t>
            </a:r>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5" y="1988840"/>
            <a:ext cx="62944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337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- 4</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t>Add charge code of ‘DESIGN/Amends’</a:t>
            </a:r>
          </a:p>
          <a:p>
            <a:pPr lvl="1">
              <a:buFont typeface="Arial" pitchFamily="34" charset="0"/>
              <a:buChar char="•"/>
            </a:pPr>
            <a:r>
              <a:rPr lang="en-GB" sz="2000" dirty="0" smtClean="0"/>
              <a:t>Assign it to design team</a:t>
            </a:r>
          </a:p>
          <a:p>
            <a:pPr lvl="1">
              <a:buFont typeface="Arial" pitchFamily="34" charset="0"/>
              <a:buChar char="•"/>
            </a:pPr>
            <a:r>
              <a:rPr lang="en-GB" sz="2000" dirty="0" smtClean="0"/>
              <a:t>Add units of time/estimate for job</a:t>
            </a:r>
          </a:p>
          <a:p>
            <a:pPr lvl="1">
              <a:buFont typeface="Arial" pitchFamily="34" charset="0"/>
              <a:buChar char="•"/>
            </a:pPr>
            <a:r>
              <a:rPr lang="en-GB" sz="2000" dirty="0" smtClean="0"/>
              <a:t>Add the amends fee, if the amends are incurring a fee. Otherwise keep it as £0</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933056"/>
            <a:ext cx="4343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6688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solidFill>
                  <a:srgbClr val="FF0000"/>
                </a:solidFill>
              </a:rPr>
              <a:t>Briefing in Amends - 5</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solidFill>
                  <a:srgbClr val="FF0000"/>
                </a:solidFill>
              </a:rPr>
              <a:t>For each round of amends, you will need to create a new stage entry of HTML , design or copy amends. With each round of amends you will need to raise a requisition – is this correct?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93" y="2924943"/>
            <a:ext cx="78486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9301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04864"/>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smtClean="0"/>
              <a:t>CM and production team member to follow the same process as outlined earlier </a:t>
            </a:r>
          </a:p>
          <a:p>
            <a:pPr lvl="1"/>
            <a:r>
              <a:rPr lang="en-GB" sz="1600" dirty="0" smtClean="0"/>
              <a:t>CM to raise requisition request</a:t>
            </a:r>
          </a:p>
          <a:p>
            <a:pPr lvl="1"/>
            <a:r>
              <a:rPr lang="en-GB" sz="1600" b="0" dirty="0" smtClean="0"/>
              <a:t>Production to schedule out amends tasks and ‘complete’ tasks, requisitions as they complete</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Design/HTML/Copy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800" dirty="0" smtClean="0"/>
          </a:p>
          <a:p>
            <a:r>
              <a:rPr lang="en-GB" sz="2000" b="0" dirty="0" smtClean="0"/>
              <a:t>The process for briefing in jobs to the design/html/copy/ teams is the same on Synergist</a:t>
            </a:r>
          </a:p>
          <a:p>
            <a:r>
              <a:rPr lang="en-GB" sz="2000" b="0" dirty="0" smtClean="0"/>
              <a:t>Once the initial stage is complete all future tasks are briefed into production under the ‘design amends’ ‘HTML amends’ ‘copy amends’ phases/stage.</a:t>
            </a:r>
          </a:p>
          <a:p>
            <a:r>
              <a:rPr lang="en-GB" sz="2000" b="0" dirty="0" smtClean="0"/>
              <a:t>Once you get to the deployment phase/stage there are a few slight differences</a:t>
            </a:r>
          </a:p>
          <a:p>
            <a:endParaRPr lang="en-GB" sz="1600" b="0" dirty="0" smtClean="0"/>
          </a:p>
          <a:p>
            <a:pPr marL="0" indent="0">
              <a:buFont typeface="Arial" pitchFamily="34" charset="0"/>
              <a:buNone/>
            </a:pPr>
            <a:r>
              <a:rPr lang="en-GB" sz="1600" b="0" dirty="0"/>
              <a:t>	</a:t>
            </a:r>
            <a:r>
              <a:rPr lang="en-GB" sz="1600" b="0" dirty="0" smtClean="0"/>
              <a:t> </a:t>
            </a:r>
          </a:p>
        </p:txBody>
      </p:sp>
    </p:spTree>
    <p:extLst>
      <p:ext uri="{BB962C8B-B14F-4D97-AF65-F5344CB8AC3E}">
        <p14:creationId xmlns:p14="http://schemas.microsoft.com/office/powerpoint/2010/main" val="32065956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For deployment, only have one stage against this phase.</a:t>
            </a:r>
          </a:p>
          <a:p>
            <a:r>
              <a:rPr lang="en-GB" sz="2000" b="0" dirty="0" smtClean="0"/>
              <a:t>So unlike HTML and design, the ‘QA’ part of the job is a separate stage which needs to briefed in separately to the  campaign set up</a:t>
            </a:r>
          </a:p>
          <a:p>
            <a:r>
              <a:rPr lang="en-GB" sz="2000" b="0" dirty="0" smtClean="0"/>
              <a:t>The only stage that should be under deployment phase is ‘campaign set up and deployment’ unless it is a ‘trigger email set up’ which has different costs associated with it</a:t>
            </a:r>
          </a:p>
          <a:p>
            <a:r>
              <a:rPr lang="en-GB" sz="2000" b="0" dirty="0" smtClean="0"/>
              <a:t>Raise a requisition to deployment and indicate what you need them to do in the SL of the requisition such as ‘send tests’ or ‘send approvals’ etc. All info should also be in ‘to do’ sheet on CRF</a:t>
            </a:r>
          </a:p>
          <a:p>
            <a:pPr marL="0" indent="0">
              <a:buFont typeface="Arial" pitchFamily="34" charset="0"/>
              <a:buNone/>
            </a:pPr>
            <a:r>
              <a:rPr lang="en-GB" sz="2000" b="0" dirty="0"/>
              <a:t>	</a:t>
            </a:r>
            <a:r>
              <a:rPr lang="en-GB" sz="2000" b="0" dirty="0" smtClean="0"/>
              <a:t>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506" y="4509120"/>
            <a:ext cx="85534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280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posting 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28800"/>
            <a:ext cx="8488038" cy="423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31941" y="2520236"/>
            <a:ext cx="2808312"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1187625" y="3301177"/>
            <a:ext cx="2376263" cy="350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6002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You also need to brief in ‘full test/render’ test stage/task to the QA team complete if this required after the campaign has been set up</a:t>
            </a:r>
          </a:p>
          <a:p>
            <a:r>
              <a:rPr lang="en-GB" sz="2000" b="0" dirty="0" smtClean="0"/>
              <a:t>Navigate to the ‘QA: Full test/render test’ phase. (</a:t>
            </a:r>
            <a:r>
              <a:rPr lang="en-GB" sz="2000" b="0" i="1" dirty="0" smtClean="0"/>
              <a:t>Deleting render test or full test as appropriate)</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924944"/>
            <a:ext cx="465696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4668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Raise a requisition as usual to the QA team to complete ‘testing’</a:t>
            </a:r>
          </a:p>
          <a:p>
            <a:pPr lvl="1"/>
            <a:r>
              <a:rPr lang="en-GB" sz="1600" b="0" dirty="0" smtClean="0"/>
              <a:t>Team should be set to ‘QA’</a:t>
            </a:r>
          </a:p>
          <a:p>
            <a:pPr lvl="1"/>
            <a:r>
              <a:rPr lang="en-GB" sz="1600" dirty="0" smtClean="0"/>
              <a:t>Owner to ‘Andrew </a:t>
            </a:r>
            <a:r>
              <a:rPr lang="en-GB" sz="1600" dirty="0" err="1" smtClean="0"/>
              <a:t>Yau</a:t>
            </a:r>
            <a:r>
              <a:rPr lang="en-GB" sz="1600" dirty="0" smtClean="0"/>
              <a:t>’</a:t>
            </a:r>
          </a:p>
          <a:p>
            <a:pPr lvl="1"/>
            <a:r>
              <a:rPr lang="en-GB" sz="1600" b="0" dirty="0" smtClean="0"/>
              <a:t>Secondary owners ‘ Stephanie and Carmen’</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2" y="3068960"/>
            <a:ext cx="7934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6938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5</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If re-tests need to be briefed in, raise another requisition against the ‘full test’ QA stage stating ‘please retest against previous errors’ in the SL of the requisition </a:t>
            </a:r>
            <a:endParaRPr lang="en-GB" sz="1600" b="0" dirty="0" smtClean="0"/>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9006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000" b="0" dirty="0"/>
          </a:p>
          <a:p>
            <a:r>
              <a:rPr lang="en-GB" sz="2000" b="0" dirty="0"/>
              <a:t>The stage of deployment (unlike design/copy/html) should only be completed once the email has been deployed</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272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pPr marL="0" indent="0">
              <a:buNone/>
            </a:pPr>
            <a:r>
              <a:rPr lang="en-GB" sz="2000" b="0" dirty="0" smtClean="0"/>
              <a:t>As you complete each stage the </a:t>
            </a:r>
            <a:r>
              <a:rPr lang="en-GB" sz="2000" b="0" dirty="0"/>
              <a:t>stage will </a:t>
            </a:r>
            <a:r>
              <a:rPr lang="en-GB" sz="2000" b="0" dirty="0" smtClean="0"/>
              <a:t>be removed from  </a:t>
            </a:r>
            <a:r>
              <a:rPr lang="en-GB" sz="2000" b="0" dirty="0"/>
              <a:t>‘calendar bookings’ as a stage need to be worked on until it is </a:t>
            </a:r>
            <a:r>
              <a:rPr lang="en-GB" sz="2000" b="0" dirty="0" smtClean="0"/>
              <a:t>completed</a:t>
            </a:r>
            <a:endParaRPr lang="en-GB" sz="1800" b="0" dirty="0" smtClean="0"/>
          </a:p>
          <a:p>
            <a:endParaRPr lang="en-GB" sz="1800" b="0" dirty="0"/>
          </a:p>
          <a:p>
            <a:endParaRPr lang="en-GB" sz="1800" b="0" dirty="0"/>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92896"/>
            <a:ext cx="85153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06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Navigate to the financial tab and tick ‘completed’</a:t>
            </a:r>
          </a:p>
          <a:p>
            <a:r>
              <a:rPr lang="en-GB" sz="2000" b="0" dirty="0" smtClean="0"/>
              <a:t>This will remove all stages from calendar bookings and remove job from ‘open jobs’</a:t>
            </a:r>
          </a:p>
          <a:p>
            <a:r>
              <a:rPr lang="en-GB" sz="2000" b="0" dirty="0" smtClean="0"/>
              <a:t>The job is now complete except for the invoice</a:t>
            </a:r>
            <a:endParaRPr lang="en-GB" sz="20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800" dirty="0" smtClean="0"/>
              <a:t>CM to raise a ‘requisition’ whenever a phase is ready to be worked on</a:t>
            </a:r>
          </a:p>
          <a:p>
            <a:pPr lvl="1"/>
            <a:r>
              <a:rPr lang="en-GB" sz="1800" dirty="0" smtClean="0"/>
              <a:t>A requisition is raised by going into the activity section of the stage, within the phase</a:t>
            </a:r>
          </a:p>
          <a:p>
            <a:pPr lvl="1"/>
            <a:r>
              <a:rPr lang="en-GB" sz="1800" dirty="0" smtClean="0"/>
              <a:t>Navigate to phase, then stage, then to the  ‘activities’ tab</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434" y="3573016"/>
            <a:ext cx="723448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3382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 - 2</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400" dirty="0" smtClean="0"/>
              <a:t>Write details in the subject line and add any further info in ‘details’ section</a:t>
            </a:r>
          </a:p>
          <a:p>
            <a:pPr lvl="1"/>
            <a:r>
              <a:rPr lang="en-GB" sz="1400" dirty="0" smtClean="0"/>
              <a:t>Add ‘team’ the request is for. (</a:t>
            </a:r>
            <a:r>
              <a:rPr lang="en-GB" sz="1400" dirty="0" err="1" smtClean="0"/>
              <a:t>eg</a:t>
            </a:r>
            <a:r>
              <a:rPr lang="en-GB" sz="1400" dirty="0" smtClean="0"/>
              <a:t> design or HTML. </a:t>
            </a:r>
            <a:r>
              <a:rPr lang="en-GB" sz="1400" b="1" dirty="0" smtClean="0"/>
              <a:t>This will need to completed to enable the team to view all outstanding requisitions) </a:t>
            </a:r>
          </a:p>
          <a:p>
            <a:pPr lvl="1"/>
            <a:r>
              <a:rPr lang="en-GB" sz="1400" dirty="0"/>
              <a:t>t</a:t>
            </a:r>
            <a:r>
              <a:rPr lang="en-GB" sz="1400" dirty="0" smtClean="0"/>
              <a:t>he requisition owner is the team leader of the </a:t>
            </a:r>
            <a:r>
              <a:rPr lang="en-GB" sz="1400" dirty="0" err="1" smtClean="0"/>
              <a:t>dept</a:t>
            </a:r>
            <a:r>
              <a:rPr lang="en-GB" sz="1400" dirty="0" smtClean="0"/>
              <a:t> completing the work. So for design it would be Luca/ for </a:t>
            </a:r>
            <a:r>
              <a:rPr lang="en-GB" sz="1400" dirty="0" smtClean="0">
                <a:solidFill>
                  <a:srgbClr val="FF0000"/>
                </a:solidFill>
              </a:rPr>
              <a:t>HTML it will be ?? </a:t>
            </a:r>
            <a:r>
              <a:rPr lang="en-GB" sz="1400" dirty="0" smtClean="0"/>
              <a:t>/ copy Dan Hamilton/ Data Robin/ Deployment </a:t>
            </a:r>
            <a:r>
              <a:rPr lang="en-GB" sz="1400" dirty="0" err="1" smtClean="0"/>
              <a:t>Canda</a:t>
            </a:r>
            <a:r>
              <a:rPr lang="en-GB" sz="1400" dirty="0" smtClean="0"/>
              <a:t> / QA Andrew </a:t>
            </a:r>
            <a:r>
              <a:rPr lang="en-GB" sz="1400" dirty="0" err="1" smtClean="0"/>
              <a:t>Yau</a:t>
            </a:r>
            <a:r>
              <a:rPr lang="en-GB" sz="1400" dirty="0" smtClean="0"/>
              <a:t> </a:t>
            </a:r>
            <a:endParaRPr lang="en-GB" sz="1400" dirty="0">
              <a:solidFill>
                <a:srgbClr val="FF0000"/>
              </a:solidFill>
            </a:endParaRPr>
          </a:p>
          <a:p>
            <a:pPr lvl="1"/>
            <a:r>
              <a:rPr lang="en-GB" sz="1400" dirty="0" smtClean="0"/>
              <a:t>the secondary owner/team member would be the CM and QA (you need to add Andrew </a:t>
            </a:r>
            <a:r>
              <a:rPr lang="en-GB" sz="1400" dirty="0" err="1" smtClean="0"/>
              <a:t>Yau</a:t>
            </a:r>
            <a:r>
              <a:rPr lang="en-GB" sz="1400" dirty="0" smtClean="0"/>
              <a:t> and Carmen Quist) tick the ‘immediate alert’ box and the team leader will receive an email notification indicating job is ready. It will also appear in the calendar bookings as a job to be worked on. </a:t>
            </a:r>
          </a:p>
          <a:p>
            <a:pPr lvl="1"/>
            <a:r>
              <a:rPr lang="en-GB" sz="1400" dirty="0" smtClean="0"/>
              <a:t>Please add due date and time of when the request needs to </a:t>
            </a:r>
            <a:r>
              <a:rPr lang="en-GB" sz="1400" smtClean="0"/>
              <a:t>be completed by</a:t>
            </a:r>
            <a:endParaRPr lang="en-GB" sz="1400" dirty="0" smtClean="0"/>
          </a:p>
          <a:p>
            <a:pPr lvl="1"/>
            <a:r>
              <a:rPr lang="en-GB" sz="1400" dirty="0" smtClean="0"/>
              <a:t>tick the ‘on completion’ box you will also receive a notification it has been completed once the owner ‘completes’ requisition</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spTree>
    <p:extLst>
      <p:ext uri="{BB962C8B-B14F-4D97-AF65-F5344CB8AC3E}">
        <p14:creationId xmlns:p14="http://schemas.microsoft.com/office/powerpoint/2010/main" val="5994843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Raising a requisition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723" y="1196752"/>
            <a:ext cx="662473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6876256" y="3212976"/>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56376" y="2564904"/>
            <a:ext cx="1152128" cy="1277273"/>
          </a:xfrm>
          <a:prstGeom prst="rect">
            <a:avLst/>
          </a:prstGeom>
          <a:noFill/>
        </p:spPr>
        <p:txBody>
          <a:bodyPr wrap="square" rtlCol="0">
            <a:spAutoFit/>
          </a:bodyPr>
          <a:lstStyle/>
          <a:p>
            <a:r>
              <a:rPr lang="en-GB" sz="1100" dirty="0" smtClean="0"/>
              <a:t>Also add QA as a secondary owner– Andrew </a:t>
            </a:r>
            <a:r>
              <a:rPr lang="en-GB" sz="1100" dirty="0" err="1" smtClean="0"/>
              <a:t>Yau</a:t>
            </a:r>
            <a:r>
              <a:rPr lang="en-GB" sz="1100" dirty="0" smtClean="0"/>
              <a:t> and Carmen Quist</a:t>
            </a:r>
            <a:endParaRPr lang="en-GB" sz="1100" dirty="0"/>
          </a:p>
        </p:txBody>
      </p:sp>
    </p:spTree>
    <p:extLst>
      <p:ext uri="{BB962C8B-B14F-4D97-AF65-F5344CB8AC3E}">
        <p14:creationId xmlns:p14="http://schemas.microsoft.com/office/powerpoint/2010/main" val="31534494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- 4</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The team leader will now receive an email notification and a requisition request under their open activities to schedule out stage task</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708920"/>
            <a:ext cx="312877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3068960"/>
            <a:ext cx="6419329" cy="208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9305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11664</TotalTime>
  <Words>2518</Words>
  <Application>Microsoft Office PowerPoint</Application>
  <PresentationFormat>On-screen Show (4:3)</PresentationFormat>
  <Paragraphs>452</Paragraphs>
  <Slides>55</Slides>
  <Notes>0</Notes>
  <HiddenSlides>0</HiddenSlides>
  <MMClips>0</MMClips>
  <ScaleCrop>false</ScaleCrop>
  <HeadingPairs>
    <vt:vector size="4" baseType="variant">
      <vt:variant>
        <vt:lpstr>Theme</vt:lpstr>
      </vt:variant>
      <vt:variant>
        <vt:i4>3</vt:i4>
      </vt:variant>
      <vt:variant>
        <vt:lpstr>Slide Titles</vt:lpstr>
      </vt:variant>
      <vt:variant>
        <vt:i4>55</vt:i4>
      </vt:variant>
    </vt:vector>
  </HeadingPairs>
  <TitlesOfParts>
    <vt:vector size="58" baseType="lpstr">
      <vt:lpstr>Powerpoint 2003 template</vt:lpstr>
      <vt:lpstr>White (Black footer)</vt:lpstr>
      <vt:lpstr>Black (White footer)</vt:lpstr>
      <vt:lpstr>AW Workflow with Synergist</vt:lpstr>
      <vt:lpstr>Production completing timesheets</vt:lpstr>
      <vt:lpstr>Once you have completed job</vt:lpstr>
      <vt:lpstr>At the end of the day…</vt:lpstr>
      <vt:lpstr>Production posting timesheets</vt:lpstr>
      <vt:lpstr>Raising a requisition</vt:lpstr>
      <vt:lpstr>Raising a requisition - 2</vt:lpstr>
      <vt:lpstr>Raising a requisition - 3</vt:lpstr>
      <vt:lpstr>Requisition received - 4</vt:lpstr>
      <vt:lpstr>Requisition received - 5</vt:lpstr>
      <vt:lpstr>Team Leaders: Production  Scheduling jobs to your team…</vt:lpstr>
      <vt:lpstr>Log into this version of Synergist: </vt:lpstr>
      <vt:lpstr>Another team view….</vt:lpstr>
      <vt:lpstr>Example of Team View….</vt:lpstr>
      <vt:lpstr>Finding the live jobs…</vt:lpstr>
      <vt:lpstr>Finding the live jobs…</vt:lpstr>
      <vt:lpstr>Reading the requisition…</vt:lpstr>
      <vt:lpstr>Scheduling the job: Step 2</vt:lpstr>
      <vt:lpstr>Scheduling the job: Step 1</vt:lpstr>
      <vt:lpstr>Production Logging into Synergist (for those on web licences)</vt:lpstr>
      <vt:lpstr>Production – viewing tasks</vt:lpstr>
      <vt:lpstr>Production - viewing tasks</vt:lpstr>
      <vt:lpstr>Production completing task </vt:lpstr>
      <vt:lpstr>Production completing task -2</vt:lpstr>
      <vt:lpstr>Production completing task -3</vt:lpstr>
      <vt:lpstr>Production completing task -4</vt:lpstr>
      <vt:lpstr>Once you have completed job</vt:lpstr>
      <vt:lpstr>Production completing the task activity</vt:lpstr>
      <vt:lpstr>Production completing the task activity</vt:lpstr>
      <vt:lpstr>Production completing the task activity</vt:lpstr>
      <vt:lpstr>Production completing the task activity</vt:lpstr>
      <vt:lpstr>Production completing the task activity</vt:lpstr>
      <vt:lpstr>QA stage  </vt:lpstr>
      <vt:lpstr>QA stage 2</vt:lpstr>
      <vt:lpstr>At the end of the day…</vt:lpstr>
      <vt:lpstr>Production posting timesheets</vt:lpstr>
      <vt:lpstr>Job is now back with the CM</vt:lpstr>
      <vt:lpstr>CM Completing the stage/task</vt:lpstr>
      <vt:lpstr>CM briefing in Amends </vt:lpstr>
      <vt:lpstr>Briefing in Amends - 2</vt:lpstr>
      <vt:lpstr>Briefing in Amends - 3</vt:lpstr>
      <vt:lpstr>Briefing in Amends - 4</vt:lpstr>
      <vt:lpstr>Briefing in Amends - 5</vt:lpstr>
      <vt:lpstr>Amends – adding client charges/quote</vt:lpstr>
      <vt:lpstr>Amends – adding charges/quote - 2</vt:lpstr>
      <vt:lpstr>Amends – adding charges/quote - 3</vt:lpstr>
      <vt:lpstr>Amends – briefing into production</vt:lpstr>
      <vt:lpstr>CM – Design/HTML/Copy</vt:lpstr>
      <vt:lpstr>CM – Deployment</vt:lpstr>
      <vt:lpstr>CM – Deployment/testing: 3</vt:lpstr>
      <vt:lpstr>CM – Deployment/testing: 4</vt:lpstr>
      <vt:lpstr>CM – Deployment/testing: 5</vt:lpstr>
      <vt:lpstr>CM – Deployment/testing: 6</vt:lpstr>
      <vt:lpstr>Once job is complete</vt:lpstr>
      <vt:lpstr>Once job is complete</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412</cp:revision>
  <cp:lastPrinted>2013-02-07T12:45:28Z</cp:lastPrinted>
  <dcterms:created xsi:type="dcterms:W3CDTF">2011-07-19T15:31:48Z</dcterms:created>
  <dcterms:modified xsi:type="dcterms:W3CDTF">2013-04-23T09:17:31Z</dcterms:modified>
</cp:coreProperties>
</file>